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Albertus Medium" panose="020E0602030304020304" pitchFamily="34" charset="0"/>
      <p:regular r:id="rId9"/>
    </p:embeddedFont>
    <p:embeddedFont>
      <p:font typeface="Semplicita Pro" panose="020B0604020202020204" charset="0"/>
      <p:regular r:id="rId10"/>
    </p:embeddedFont>
    <p:embeddedFont>
      <p:font typeface="Semplicita Pro Bold" panose="020B0604020202020204" charset="0"/>
      <p:regular r:id="rId11"/>
    </p:embeddedFont>
    <p:embeddedFont>
      <p:font typeface="Semplicita Pro Italics"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73" autoAdjust="0"/>
  </p:normalViewPr>
  <p:slideViewPr>
    <p:cSldViewPr>
      <p:cViewPr varScale="1">
        <p:scale>
          <a:sx n="65" d="100"/>
          <a:sy n="65" d="100"/>
        </p:scale>
        <p:origin x="48"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hichestercathedral.org.uk/about-us/job-vacancie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hichestercathedral.org.uk/safeguarding"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mailto:louise.smith@chichestercathedral.org.uk" TargetMode="External"/><Relationship Id="rId4" Type="http://schemas.openxmlformats.org/officeDocument/2006/relationships/hyperlink" Target="mailto:hr@chichestercathedral.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1142"/>
        </a:solidFill>
        <a:effectLst/>
      </p:bgPr>
    </p:bg>
    <p:spTree>
      <p:nvGrpSpPr>
        <p:cNvPr id="1" name=""/>
        <p:cNvGrpSpPr/>
        <p:nvPr/>
      </p:nvGrpSpPr>
      <p:grpSpPr>
        <a:xfrm>
          <a:off x="0" y="0"/>
          <a:ext cx="0" cy="0"/>
          <a:chOff x="0" y="0"/>
          <a:chExt cx="0" cy="0"/>
        </a:xfrm>
      </p:grpSpPr>
      <p:sp>
        <p:nvSpPr>
          <p:cNvPr id="2" name="TextBox 2">
            <a:extLst>
              <a:ext uri="{C183D7F6-B498-43B3-948B-1728B52AA6E4}">
                <adec:decorative xmlns:adec="http://schemas.microsoft.com/office/drawing/2017/decorative" val="1"/>
              </a:ext>
            </a:extLst>
          </p:cNvPr>
          <p:cNvSpPr txBox="1">
            <a:spLocks noGrp="1"/>
          </p:cNvSpPr>
          <p:nvPr>
            <p:ph type="title" idx="4294967295"/>
          </p:nvPr>
        </p:nvSpPr>
        <p:spPr>
          <a:xfrm>
            <a:off x="-795879" y="-705958"/>
            <a:ext cx="22349715" cy="133467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9679"/>
              </a:lnSpc>
              <a:spcBef>
                <a:spcPts val="0"/>
              </a:spcBef>
              <a:spcAft>
                <a:spcPts val="0"/>
              </a:spcAft>
              <a:buClrTx/>
              <a:buSzTx/>
              <a:buFontTx/>
              <a:buNone/>
              <a:tabLst/>
              <a:defRPr/>
            </a:pPr>
            <a:r>
              <a:rPr kumimoji="0" lang="en-US" sz="61332" b="0" i="0" u="none" strike="noStrike" kern="1200" cap="none" spc="-5274" normalizeH="0" baseline="0" noProof="0" dirty="0">
                <a:ln>
                  <a:noFill/>
                </a:ln>
                <a:solidFill>
                  <a:srgbClr val="7E96CC">
                    <a:alpha val="14902"/>
                  </a:srgbClr>
                </a:solidFill>
                <a:effectLst/>
                <a:uLnTx/>
                <a:uFillTx/>
                <a:latin typeface="Albertus Medium"/>
                <a:ea typeface="Albertus Medium"/>
                <a:cs typeface="Albertus Medium"/>
                <a:sym typeface="Albertus Medium"/>
              </a:rPr>
              <a:t>CHICHESTER</a:t>
            </a:r>
          </a:p>
        </p:txBody>
      </p:sp>
      <p:grpSp>
        <p:nvGrpSpPr>
          <p:cNvPr id="3" name="Group 3">
            <a:extLst>
              <a:ext uri="{C183D7F6-B498-43B3-948B-1728B52AA6E4}">
                <adec:decorative xmlns:adec="http://schemas.microsoft.com/office/drawing/2017/decorative" val="1"/>
              </a:ext>
            </a:extLst>
          </p:cNvPr>
          <p:cNvGrpSpPr/>
          <p:nvPr/>
        </p:nvGrpSpPr>
        <p:grpSpPr>
          <a:xfrm>
            <a:off x="745228" y="6069200"/>
            <a:ext cx="3376902" cy="767273"/>
            <a:chOff x="0" y="0"/>
            <a:chExt cx="889390" cy="202080"/>
          </a:xfrm>
        </p:grpSpPr>
        <p:sp>
          <p:nvSpPr>
            <p:cNvPr id="4" name="Freeform 4"/>
            <p:cNvSpPr/>
            <p:nvPr/>
          </p:nvSpPr>
          <p:spPr>
            <a:xfrm>
              <a:off x="0" y="0"/>
              <a:ext cx="889390" cy="202080"/>
            </a:xfrm>
            <a:custGeom>
              <a:avLst/>
              <a:gdLst/>
              <a:ahLst/>
              <a:cxnLst/>
              <a:rect l="l" t="t" r="r" b="b"/>
              <a:pathLst>
                <a:path w="889390" h="202080">
                  <a:moveTo>
                    <a:pt x="0" y="0"/>
                  </a:moveTo>
                  <a:lnTo>
                    <a:pt x="889390" y="0"/>
                  </a:lnTo>
                  <a:lnTo>
                    <a:pt x="889390" y="202080"/>
                  </a:lnTo>
                  <a:lnTo>
                    <a:pt x="0" y="202080"/>
                  </a:lnTo>
                  <a:close/>
                </a:path>
              </a:pathLst>
            </a:custGeom>
            <a:solidFill>
              <a:srgbClr val="EC5084"/>
            </a:solidFill>
          </p:spPr>
          <p:txBody>
            <a:bodyPr/>
            <a:lstStyle/>
            <a:p>
              <a:endParaRPr lang="en-GB"/>
            </a:p>
          </p:txBody>
        </p:sp>
        <p:sp>
          <p:nvSpPr>
            <p:cNvPr id="5" name="TextBox 5"/>
            <p:cNvSpPr txBox="1"/>
            <p:nvPr/>
          </p:nvSpPr>
          <p:spPr>
            <a:xfrm>
              <a:off x="0" y="-9525"/>
              <a:ext cx="889390" cy="211605"/>
            </a:xfrm>
            <a:prstGeom prst="rect">
              <a:avLst/>
            </a:prstGeom>
          </p:spPr>
          <p:txBody>
            <a:bodyPr lIns="50800" tIns="50800" rIns="50800" bIns="50800" rtlCol="0" anchor="ctr"/>
            <a:lstStyle/>
            <a:p>
              <a:pPr algn="ctr">
                <a:lnSpc>
                  <a:spcPts val="2340"/>
                </a:lnSpc>
              </a:pPr>
              <a:endParaRPr/>
            </a:p>
          </p:txBody>
        </p:sp>
      </p:grpSp>
      <p:sp>
        <p:nvSpPr>
          <p:cNvPr id="6" name="AutoShape 6">
            <a:extLst>
              <a:ext uri="{C183D7F6-B498-43B3-948B-1728B52AA6E4}">
                <adec:decorative xmlns:adec="http://schemas.microsoft.com/office/drawing/2017/decorative" val="1"/>
              </a:ext>
            </a:extLst>
          </p:cNvPr>
          <p:cNvSpPr/>
          <p:nvPr/>
        </p:nvSpPr>
        <p:spPr>
          <a:xfrm>
            <a:off x="745228" y="9075686"/>
            <a:ext cx="16318001" cy="0"/>
          </a:xfrm>
          <a:prstGeom prst="line">
            <a:avLst/>
          </a:prstGeom>
          <a:ln w="28575" cap="flat">
            <a:solidFill>
              <a:srgbClr val="EC5084"/>
            </a:solidFill>
            <a:prstDash val="solid"/>
            <a:headEnd type="none" w="sm" len="sm"/>
            <a:tailEnd type="none" w="sm" len="sm"/>
          </a:ln>
        </p:spPr>
        <p:txBody>
          <a:bodyPr/>
          <a:lstStyle/>
          <a:p>
            <a:endParaRPr lang="en-GB"/>
          </a:p>
        </p:txBody>
      </p:sp>
      <p:sp>
        <p:nvSpPr>
          <p:cNvPr id="7" name="Freeform 7">
            <a:extLst>
              <a:ext uri="{C183D7F6-B498-43B3-948B-1728B52AA6E4}">
                <adec:decorative xmlns:adec="http://schemas.microsoft.com/office/drawing/2017/decorative" val="1"/>
              </a:ext>
            </a:extLst>
          </p:cNvPr>
          <p:cNvSpPr/>
          <p:nvPr/>
        </p:nvSpPr>
        <p:spPr>
          <a:xfrm>
            <a:off x="16262736" y="7483647"/>
            <a:ext cx="800493" cy="800493"/>
          </a:xfrm>
          <a:custGeom>
            <a:avLst/>
            <a:gdLst/>
            <a:ahLst/>
            <a:cxnLst/>
            <a:rect l="l" t="t" r="r" b="b"/>
            <a:pathLst>
              <a:path w="800493" h="800493">
                <a:moveTo>
                  <a:pt x="0" y="0"/>
                </a:moveTo>
                <a:lnTo>
                  <a:pt x="800493" y="0"/>
                </a:lnTo>
                <a:lnTo>
                  <a:pt x="800493" y="800494"/>
                </a:lnTo>
                <a:lnTo>
                  <a:pt x="0" y="80049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8" name="Freeform 8">
            <a:extLst>
              <a:ext uri="{C183D7F6-B498-43B3-948B-1728B52AA6E4}">
                <adec:decorative xmlns:adec="http://schemas.microsoft.com/office/drawing/2017/decorative" val="1"/>
              </a:ext>
            </a:extLst>
          </p:cNvPr>
          <p:cNvSpPr/>
          <p:nvPr/>
        </p:nvSpPr>
        <p:spPr>
          <a:xfrm>
            <a:off x="12285569" y="618420"/>
            <a:ext cx="5139367" cy="458260"/>
          </a:xfrm>
          <a:custGeom>
            <a:avLst/>
            <a:gdLst/>
            <a:ahLst/>
            <a:cxnLst/>
            <a:rect l="l" t="t" r="r" b="b"/>
            <a:pathLst>
              <a:path w="5139367" h="458260">
                <a:moveTo>
                  <a:pt x="0" y="0"/>
                </a:moveTo>
                <a:lnTo>
                  <a:pt x="5139367" y="0"/>
                </a:lnTo>
                <a:lnTo>
                  <a:pt x="5139367" y="458260"/>
                </a:lnTo>
                <a:lnTo>
                  <a:pt x="0" y="458260"/>
                </a:lnTo>
                <a:lnTo>
                  <a:pt x="0" y="0"/>
                </a:lnTo>
                <a:close/>
              </a:path>
            </a:pathLst>
          </a:custGeom>
          <a:blipFill>
            <a:blip r:embed="rId3"/>
            <a:stretch>
              <a:fillRect t="-69286" b="-69286"/>
            </a:stretch>
          </a:blipFill>
        </p:spPr>
        <p:txBody>
          <a:bodyPr/>
          <a:lstStyle/>
          <a:p>
            <a:endParaRPr lang="en-GB"/>
          </a:p>
        </p:txBody>
      </p:sp>
      <p:sp>
        <p:nvSpPr>
          <p:cNvPr id="10" name="TextBox 10"/>
          <p:cNvSpPr txBox="1"/>
          <p:nvPr/>
        </p:nvSpPr>
        <p:spPr>
          <a:xfrm>
            <a:off x="745228" y="3301878"/>
            <a:ext cx="6937507" cy="2488810"/>
          </a:xfrm>
          <a:prstGeom prst="rect">
            <a:avLst/>
          </a:prstGeom>
        </p:spPr>
        <p:txBody>
          <a:bodyPr lIns="0" tIns="0" rIns="0" bIns="0" rtlCol="0" anchor="t">
            <a:spAutoFit/>
          </a:bodyPr>
          <a:lstStyle/>
          <a:p>
            <a:pPr marL="0" lvl="0" indent="0" algn="l">
              <a:lnSpc>
                <a:spcPts val="9381"/>
              </a:lnSpc>
            </a:pPr>
            <a:r>
              <a:rPr lang="en-US" sz="9573" b="1" spc="-191" dirty="0">
                <a:solidFill>
                  <a:srgbClr val="FEFEFE"/>
                </a:solidFill>
                <a:latin typeface="Semplicita Pro Bold"/>
                <a:ea typeface="Semplicita Pro Bold"/>
                <a:cs typeface="Semplicita Pro Bold"/>
                <a:sym typeface="Semplicita Pro Bold"/>
              </a:rPr>
              <a:t>Lay Chapter Members</a:t>
            </a:r>
          </a:p>
        </p:txBody>
      </p:sp>
      <p:sp>
        <p:nvSpPr>
          <p:cNvPr id="9" name="TextBox 9"/>
          <p:cNvSpPr txBox="1"/>
          <p:nvPr/>
        </p:nvSpPr>
        <p:spPr>
          <a:xfrm>
            <a:off x="915872" y="6202565"/>
            <a:ext cx="3468753" cy="491019"/>
          </a:xfrm>
          <a:prstGeom prst="rect">
            <a:avLst/>
          </a:prstGeom>
        </p:spPr>
        <p:txBody>
          <a:bodyPr lIns="0" tIns="0" rIns="0" bIns="0" rtlCol="0" anchor="t">
            <a:spAutoFit/>
          </a:bodyPr>
          <a:lstStyle/>
          <a:p>
            <a:pPr marL="0" lvl="0" indent="0" algn="l">
              <a:lnSpc>
                <a:spcPts val="3780"/>
              </a:lnSpc>
            </a:pPr>
            <a:r>
              <a:rPr lang="en-US" sz="3176" spc="-63">
                <a:solidFill>
                  <a:srgbClr val="FFFFFF"/>
                </a:solidFill>
                <a:latin typeface="Semplicita Pro"/>
                <a:ea typeface="Semplicita Pro"/>
                <a:cs typeface="Semplicita Pro"/>
                <a:sym typeface="Semplicita Pro"/>
              </a:rPr>
              <a:t>Recruitment Pack</a:t>
            </a:r>
          </a:p>
        </p:txBody>
      </p:sp>
      <p:sp>
        <p:nvSpPr>
          <p:cNvPr id="11" name="TextBox 11">
            <a:extLst>
              <a:ext uri="{C183D7F6-B498-43B3-948B-1728B52AA6E4}">
                <adec:decorative xmlns:adec="http://schemas.microsoft.com/office/drawing/2017/decorative" val="1"/>
              </a:ext>
            </a:extLst>
          </p:cNvPr>
          <p:cNvSpPr txBox="1"/>
          <p:nvPr/>
        </p:nvSpPr>
        <p:spPr>
          <a:xfrm>
            <a:off x="745228" y="9309048"/>
            <a:ext cx="3946101" cy="273932"/>
          </a:xfrm>
          <a:prstGeom prst="rect">
            <a:avLst/>
          </a:prstGeom>
        </p:spPr>
        <p:txBody>
          <a:bodyPr lIns="0" tIns="0" rIns="0" bIns="0" rtlCol="0" anchor="t">
            <a:spAutoFit/>
          </a:bodyPr>
          <a:lstStyle/>
          <a:p>
            <a:pPr marL="0" lvl="0" indent="0" algn="l">
              <a:lnSpc>
                <a:spcPts val="2116"/>
              </a:lnSpc>
              <a:spcBef>
                <a:spcPct val="0"/>
              </a:spcBef>
            </a:pPr>
            <a:r>
              <a:rPr lang="en-US" sz="1808">
                <a:solidFill>
                  <a:srgbClr val="FFFFFF"/>
                </a:solidFill>
                <a:latin typeface="Semplicita Pro"/>
                <a:ea typeface="Semplicita Pro"/>
                <a:cs typeface="Semplicita Pro"/>
                <a:sym typeface="Semplicita Pro"/>
              </a:rPr>
              <a:t>CHICHESTERCATHEDRAL.ORG.UK</a:t>
            </a:r>
          </a:p>
        </p:txBody>
      </p:sp>
      <p:sp>
        <p:nvSpPr>
          <p:cNvPr id="12" name="TextBox 12">
            <a:extLst>
              <a:ext uri="{C183D7F6-B498-43B3-948B-1728B52AA6E4}">
                <adec:decorative xmlns:adec="http://schemas.microsoft.com/office/drawing/2017/decorative" val="1"/>
              </a:ext>
            </a:extLst>
          </p:cNvPr>
          <p:cNvSpPr txBox="1"/>
          <p:nvPr/>
        </p:nvSpPr>
        <p:spPr>
          <a:xfrm>
            <a:off x="745228" y="764318"/>
            <a:ext cx="3123052" cy="359987"/>
          </a:xfrm>
          <a:prstGeom prst="rect">
            <a:avLst/>
          </a:prstGeom>
        </p:spPr>
        <p:txBody>
          <a:bodyPr lIns="0" tIns="0" rIns="0" bIns="0" rtlCol="0" anchor="t">
            <a:spAutoFit/>
          </a:bodyPr>
          <a:lstStyle/>
          <a:p>
            <a:pPr marL="0" lvl="0" indent="0" algn="l">
              <a:lnSpc>
                <a:spcPts val="2716"/>
              </a:lnSpc>
              <a:spcBef>
                <a:spcPct val="0"/>
              </a:spcBef>
            </a:pPr>
            <a:r>
              <a:rPr lang="en-US" sz="2321">
                <a:solidFill>
                  <a:srgbClr val="FFFFFF"/>
                </a:solidFill>
                <a:latin typeface="Semplicita Pro"/>
                <a:ea typeface="Semplicita Pro"/>
                <a:cs typeface="Semplicita Pro"/>
                <a:sym typeface="Semplicita Pro"/>
              </a:rPr>
              <a:t>2026</a:t>
            </a:r>
          </a:p>
        </p:txBody>
      </p:sp>
      <p:sp>
        <p:nvSpPr>
          <p:cNvPr id="13" name="AutoShape 13">
            <a:extLst>
              <a:ext uri="{C183D7F6-B498-43B3-948B-1728B52AA6E4}">
                <adec:decorative xmlns:adec="http://schemas.microsoft.com/office/drawing/2017/decorative" val="1"/>
              </a:ext>
            </a:extLst>
          </p:cNvPr>
          <p:cNvSpPr/>
          <p:nvPr/>
        </p:nvSpPr>
        <p:spPr>
          <a:xfrm>
            <a:off x="745228" y="5819264"/>
            <a:ext cx="1197412" cy="0"/>
          </a:xfrm>
          <a:prstGeom prst="line">
            <a:avLst/>
          </a:prstGeom>
          <a:ln w="57150" cap="flat">
            <a:solidFill>
              <a:srgbClr val="EC5084"/>
            </a:solidFill>
            <a:prstDash val="solid"/>
            <a:headEnd type="none" w="sm" len="sm"/>
            <a:tailEnd type="none" w="sm" len="sm"/>
          </a:ln>
        </p:spPr>
        <p:txBody>
          <a:bodyPr/>
          <a:lstStyle/>
          <a:p>
            <a:endParaRPr lang="en-GB"/>
          </a:p>
        </p:txBody>
      </p:sp>
      <p:sp>
        <p:nvSpPr>
          <p:cNvPr id="14" name="TextBox 14">
            <a:extLst>
              <a:ext uri="{C183D7F6-B498-43B3-948B-1728B52AA6E4}">
                <adec:decorative xmlns:adec="http://schemas.microsoft.com/office/drawing/2017/decorative" val="1"/>
              </a:ext>
            </a:extLst>
          </p:cNvPr>
          <p:cNvSpPr txBox="1"/>
          <p:nvPr/>
        </p:nvSpPr>
        <p:spPr>
          <a:xfrm>
            <a:off x="17259300" y="9210675"/>
            <a:ext cx="152400" cy="200025"/>
          </a:xfrm>
          <a:prstGeom prst="rect">
            <a:avLst/>
          </a:prstGeom>
        </p:spPr>
        <p:txBody>
          <a:bodyPr wrap="none" lIns="0" tIns="0" rIns="0" bIns="0" rtlCol="0" anchor="t">
            <a:spAutoFit/>
          </a:bodyPr>
          <a:lstStyle/>
          <a:p>
            <a:pPr algn="ctr">
              <a:lnSpc>
                <a:spcPts val="2239"/>
              </a:lnSpc>
              <a:spcBef>
                <a:spcPct val="0"/>
              </a:spcBef>
            </a:pPr>
            <a:r>
              <a:rPr lang="en-US" sz="1599">
                <a:solidFill>
                  <a:srgbClr val="FFFFFF"/>
                </a:solidFill>
                <a:latin typeface="Semplicita Pro"/>
                <a:ea typeface="Semplicita Pro"/>
                <a:cs typeface="Semplicita Pro"/>
                <a:sym typeface="Semplicita Pro"/>
              </a:rPr>
              <a:t>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1142"/>
        </a:solidFill>
        <a:effectLst/>
      </p:bgPr>
    </p:bg>
    <p:spTree>
      <p:nvGrpSpPr>
        <p:cNvPr id="1" name=""/>
        <p:cNvGrpSpPr/>
        <p:nvPr/>
      </p:nvGrpSpPr>
      <p:grpSpPr>
        <a:xfrm>
          <a:off x="0" y="0"/>
          <a:ext cx="0" cy="0"/>
          <a:chOff x="0" y="0"/>
          <a:chExt cx="0" cy="0"/>
        </a:xfrm>
      </p:grpSpPr>
      <p:sp>
        <p:nvSpPr>
          <p:cNvPr id="3" name="AutoShape 3">
            <a:extLst>
              <a:ext uri="{C183D7F6-B498-43B3-948B-1728B52AA6E4}">
                <adec:decorative xmlns:adec="http://schemas.microsoft.com/office/drawing/2017/decorative" val="1"/>
              </a:ext>
            </a:extLst>
          </p:cNvPr>
          <p:cNvSpPr/>
          <p:nvPr/>
        </p:nvSpPr>
        <p:spPr>
          <a:xfrm>
            <a:off x="745228" y="9075686"/>
            <a:ext cx="16318001" cy="0"/>
          </a:xfrm>
          <a:prstGeom prst="line">
            <a:avLst/>
          </a:prstGeom>
          <a:ln w="28575" cap="flat">
            <a:solidFill>
              <a:srgbClr val="EC5084"/>
            </a:solidFill>
            <a:prstDash val="solid"/>
            <a:headEnd type="none" w="sm" len="sm"/>
            <a:tailEnd type="none" w="sm" len="sm"/>
          </a:ln>
        </p:spPr>
        <p:txBody>
          <a:bodyPr/>
          <a:lstStyle/>
          <a:p>
            <a:endParaRPr lang="en-GB"/>
          </a:p>
        </p:txBody>
      </p:sp>
      <p:sp>
        <p:nvSpPr>
          <p:cNvPr id="4" name="AutoShape 4">
            <a:extLst>
              <a:ext uri="{C183D7F6-B498-43B3-948B-1728B52AA6E4}">
                <adec:decorative xmlns:adec="http://schemas.microsoft.com/office/drawing/2017/decorative" val="1"/>
              </a:ext>
            </a:extLst>
          </p:cNvPr>
          <p:cNvSpPr/>
          <p:nvPr/>
        </p:nvSpPr>
        <p:spPr>
          <a:xfrm>
            <a:off x="767881" y="3266564"/>
            <a:ext cx="1197412" cy="0"/>
          </a:xfrm>
          <a:prstGeom prst="line">
            <a:avLst/>
          </a:prstGeom>
          <a:ln w="57150" cap="flat">
            <a:solidFill>
              <a:srgbClr val="EC5084"/>
            </a:solidFill>
            <a:prstDash val="solid"/>
            <a:headEnd type="none" w="sm" len="sm"/>
            <a:tailEnd type="none" w="sm" len="sm"/>
          </a:ln>
        </p:spPr>
        <p:txBody>
          <a:bodyPr/>
          <a:lstStyle/>
          <a:p>
            <a:endParaRPr lang="en-GB"/>
          </a:p>
        </p:txBody>
      </p:sp>
      <p:sp>
        <p:nvSpPr>
          <p:cNvPr id="5" name="Freeform 5">
            <a:extLst>
              <a:ext uri="{C183D7F6-B498-43B3-948B-1728B52AA6E4}">
                <adec:decorative xmlns:adec="http://schemas.microsoft.com/office/drawing/2017/decorative" val="1"/>
              </a:ext>
            </a:extLst>
          </p:cNvPr>
          <p:cNvSpPr/>
          <p:nvPr/>
        </p:nvSpPr>
        <p:spPr>
          <a:xfrm>
            <a:off x="12285569" y="618420"/>
            <a:ext cx="5139367" cy="458260"/>
          </a:xfrm>
          <a:custGeom>
            <a:avLst/>
            <a:gdLst/>
            <a:ahLst/>
            <a:cxnLst/>
            <a:rect l="l" t="t" r="r" b="b"/>
            <a:pathLst>
              <a:path w="5139367" h="458260">
                <a:moveTo>
                  <a:pt x="0" y="0"/>
                </a:moveTo>
                <a:lnTo>
                  <a:pt x="5139367" y="0"/>
                </a:lnTo>
                <a:lnTo>
                  <a:pt x="5139367" y="458260"/>
                </a:lnTo>
                <a:lnTo>
                  <a:pt x="0" y="458260"/>
                </a:lnTo>
                <a:lnTo>
                  <a:pt x="0" y="0"/>
                </a:lnTo>
                <a:close/>
              </a:path>
            </a:pathLst>
          </a:custGeom>
          <a:blipFill>
            <a:blip r:embed="rId2"/>
            <a:stretch>
              <a:fillRect t="-69286" b="-69286"/>
            </a:stretch>
          </a:blipFill>
        </p:spPr>
        <p:txBody>
          <a:bodyPr/>
          <a:lstStyle/>
          <a:p>
            <a:endParaRPr lang="en-GB"/>
          </a:p>
        </p:txBody>
      </p:sp>
      <p:sp>
        <p:nvSpPr>
          <p:cNvPr id="7" name="TextBox 7"/>
          <p:cNvSpPr txBox="1">
            <a:spLocks noGrp="1"/>
          </p:cNvSpPr>
          <p:nvPr>
            <p:ph type="title" idx="4294967295"/>
          </p:nvPr>
        </p:nvSpPr>
        <p:spPr>
          <a:xfrm>
            <a:off x="767881" y="2474440"/>
            <a:ext cx="6687513" cy="7635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668"/>
              </a:lnSpc>
              <a:spcBef>
                <a:spcPts val="0"/>
              </a:spcBef>
              <a:spcAft>
                <a:spcPts val="0"/>
              </a:spcAft>
              <a:buClrTx/>
              <a:buSzTx/>
              <a:buFontTx/>
              <a:buNone/>
              <a:tabLst/>
              <a:defRPr/>
            </a:pPr>
            <a:r>
              <a:rPr kumimoji="0" lang="en-US" sz="5783" b="1" i="0" u="none" strike="noStrike" kern="1200" cap="none" spc="-115" normalizeH="0" baseline="0" noProof="0" dirty="0">
                <a:ln>
                  <a:noFill/>
                </a:ln>
                <a:solidFill>
                  <a:srgbClr val="FEFEFE"/>
                </a:solidFill>
                <a:effectLst/>
                <a:uLnTx/>
                <a:uFillTx/>
                <a:latin typeface="Semplicita Pro Bold"/>
                <a:ea typeface="Semplicita Pro Bold"/>
                <a:cs typeface="Semplicita Pro Bold"/>
                <a:sym typeface="Semplicita Pro Bold"/>
              </a:rPr>
              <a:t>About us</a:t>
            </a:r>
          </a:p>
        </p:txBody>
      </p:sp>
      <p:sp>
        <p:nvSpPr>
          <p:cNvPr id="6" name="TextBox 6"/>
          <p:cNvSpPr txBox="1"/>
          <p:nvPr/>
        </p:nvSpPr>
        <p:spPr>
          <a:xfrm>
            <a:off x="767881" y="3779216"/>
            <a:ext cx="6389465" cy="4799890"/>
          </a:xfrm>
          <a:prstGeom prst="rect">
            <a:avLst/>
          </a:prstGeom>
        </p:spPr>
        <p:txBody>
          <a:bodyPr lIns="0" tIns="0" rIns="0" bIns="0" rtlCol="0" anchor="t">
            <a:spAutoFit/>
          </a:bodyPr>
          <a:lstStyle/>
          <a:p>
            <a:pPr algn="l">
              <a:lnSpc>
                <a:spcPts val="2144"/>
              </a:lnSpc>
            </a:pPr>
            <a:r>
              <a:rPr lang="en-US" sz="1801" spc="-36">
                <a:solidFill>
                  <a:srgbClr val="FFFFFF"/>
                </a:solidFill>
                <a:latin typeface="Semplicita Pro"/>
                <a:ea typeface="Semplicita Pro"/>
                <a:cs typeface="Semplicita Pro"/>
                <a:sym typeface="Semplicita Pro"/>
              </a:rPr>
              <a:t>The Cathedral is a living, working place of worship that has stood at the heart of Chichester for more than nine centuries. </a:t>
            </a:r>
          </a:p>
          <a:p>
            <a:pPr algn="l">
              <a:lnSpc>
                <a:spcPts val="2144"/>
              </a:lnSpc>
            </a:pPr>
            <a:endParaRPr lang="en-US" sz="1801" spc="-36">
              <a:solidFill>
                <a:srgbClr val="FFFFFF"/>
              </a:solidFill>
              <a:latin typeface="Semplicita Pro"/>
              <a:ea typeface="Semplicita Pro"/>
              <a:cs typeface="Semplicita Pro"/>
              <a:sym typeface="Semplicita Pro"/>
            </a:endParaRPr>
          </a:p>
          <a:p>
            <a:pPr algn="l">
              <a:lnSpc>
                <a:spcPts val="2144"/>
              </a:lnSpc>
            </a:pPr>
            <a:r>
              <a:rPr lang="en-US" sz="1801" spc="-36">
                <a:solidFill>
                  <a:srgbClr val="FFFFFF"/>
                </a:solidFill>
                <a:latin typeface="Semplicita Pro"/>
                <a:ea typeface="Semplicita Pro"/>
                <a:cs typeface="Semplicita Pro"/>
                <a:sym typeface="Semplicita Pro"/>
              </a:rPr>
              <a:t>Through inspiring worship, excellent music, long-standing commitment to the visual arts, thoughtful teaching and generous hospitalit</a:t>
            </a:r>
          </a:p>
          <a:p>
            <a:pPr algn="l">
              <a:lnSpc>
                <a:spcPts val="2144"/>
              </a:lnSpc>
            </a:pPr>
            <a:endParaRPr lang="en-US" sz="1801" spc="-36">
              <a:solidFill>
                <a:srgbClr val="FFFFFF"/>
              </a:solidFill>
              <a:latin typeface="Semplicita Pro"/>
              <a:ea typeface="Semplicita Pro"/>
              <a:cs typeface="Semplicita Pro"/>
              <a:sym typeface="Semplicita Pro"/>
            </a:endParaRPr>
          </a:p>
          <a:p>
            <a:pPr algn="l">
              <a:lnSpc>
                <a:spcPts val="2144"/>
              </a:lnSpc>
            </a:pPr>
            <a:r>
              <a:rPr lang="en-US" sz="1801" spc="-36">
                <a:solidFill>
                  <a:srgbClr val="FFFFFF"/>
                </a:solidFill>
                <a:latin typeface="Semplicita Pro"/>
                <a:ea typeface="Semplicita Pro"/>
                <a:cs typeface="Semplicita Pro"/>
                <a:sym typeface="Semplicita Pro"/>
              </a:rPr>
              <a:t>it seeks to be a place of transformation, where people encounter the unconditional love and compassion of God.</a:t>
            </a:r>
          </a:p>
          <a:p>
            <a:pPr algn="l">
              <a:lnSpc>
                <a:spcPts val="2144"/>
              </a:lnSpc>
            </a:pPr>
            <a:endParaRPr lang="en-US" sz="1801" spc="-36">
              <a:solidFill>
                <a:srgbClr val="FFFFFF"/>
              </a:solidFill>
              <a:latin typeface="Semplicita Pro"/>
              <a:ea typeface="Semplicita Pro"/>
              <a:cs typeface="Semplicita Pro"/>
              <a:sym typeface="Semplicita Pro"/>
            </a:endParaRPr>
          </a:p>
          <a:p>
            <a:pPr algn="l">
              <a:lnSpc>
                <a:spcPts val="2144"/>
              </a:lnSpc>
            </a:pPr>
            <a:r>
              <a:rPr lang="en-US" sz="1801" spc="-36">
                <a:solidFill>
                  <a:srgbClr val="FFFFFF"/>
                </a:solidFill>
                <a:latin typeface="Semplicita Pro"/>
                <a:ea typeface="Semplicita Pro"/>
                <a:cs typeface="Semplicita Pro"/>
                <a:sym typeface="Semplicita Pro"/>
              </a:rPr>
              <a:t>As the Mother Church of the Diocese of Chichester, serving East and West Sussex, the Cathedral is also a much-loved visitor destination, a venue for music and the arts, and a vibrant hub at the centre of community life, welcoming around 250,000 visitors each year. Its ministry and mission are sustained by a committed worshipping congregation, alongside a dedicated team of staff and volunteers.</a:t>
            </a:r>
          </a:p>
          <a:p>
            <a:pPr marL="0" lvl="0" indent="0" algn="l">
              <a:lnSpc>
                <a:spcPts val="2144"/>
              </a:lnSpc>
            </a:pPr>
            <a:endParaRPr lang="en-US" sz="1801" spc="-36">
              <a:solidFill>
                <a:srgbClr val="FFFFFF"/>
              </a:solidFill>
              <a:latin typeface="Semplicita Pro"/>
              <a:ea typeface="Semplicita Pro"/>
              <a:cs typeface="Semplicita Pro"/>
              <a:sym typeface="Semplicita Pro"/>
            </a:endParaRPr>
          </a:p>
        </p:txBody>
      </p:sp>
      <p:sp>
        <p:nvSpPr>
          <p:cNvPr id="8" name="TextBox 8"/>
          <p:cNvSpPr txBox="1"/>
          <p:nvPr/>
        </p:nvSpPr>
        <p:spPr>
          <a:xfrm>
            <a:off x="7997224" y="3728349"/>
            <a:ext cx="6041917" cy="2937860"/>
          </a:xfrm>
          <a:prstGeom prst="rect">
            <a:avLst/>
          </a:prstGeom>
        </p:spPr>
        <p:txBody>
          <a:bodyPr lIns="0" tIns="0" rIns="0" bIns="0" rtlCol="0" anchor="t">
            <a:spAutoFit/>
          </a:bodyPr>
          <a:lstStyle/>
          <a:p>
            <a:pPr algn="l">
              <a:lnSpc>
                <a:spcPts val="2144"/>
              </a:lnSpc>
            </a:pPr>
            <a:r>
              <a:rPr lang="en-US" sz="1801" spc="-36">
                <a:solidFill>
                  <a:srgbClr val="FFFFFF"/>
                </a:solidFill>
                <a:latin typeface="Semplicita Pro"/>
                <a:ea typeface="Semplicita Pro"/>
                <a:cs typeface="Semplicita Pro"/>
                <a:sym typeface="Semplicita Pro"/>
              </a:rPr>
              <a:t>The Cathedral building itself, a Grade I listed landmark, brings together Norman and Gothic architecture in a striking blend of the ancient and the modern. Within its walls is a remarkable collection of 20th-century paintings, tapestry, sculpture and glass, adding further richness to its spiritual and cultural life.</a:t>
            </a:r>
          </a:p>
          <a:p>
            <a:pPr algn="l">
              <a:lnSpc>
                <a:spcPts val="2144"/>
              </a:lnSpc>
            </a:pPr>
            <a:endParaRPr lang="en-US" sz="1801" spc="-36">
              <a:solidFill>
                <a:srgbClr val="FFFFFF"/>
              </a:solidFill>
              <a:latin typeface="Semplicita Pro"/>
              <a:ea typeface="Semplicita Pro"/>
              <a:cs typeface="Semplicita Pro"/>
              <a:sym typeface="Semplicita Pro"/>
            </a:endParaRPr>
          </a:p>
          <a:p>
            <a:pPr algn="l">
              <a:lnSpc>
                <a:spcPts val="2144"/>
              </a:lnSpc>
            </a:pPr>
            <a:r>
              <a:rPr lang="en-US" sz="1801" spc="-36">
                <a:solidFill>
                  <a:srgbClr val="FFFFFF"/>
                </a:solidFill>
                <a:latin typeface="Semplicita Pro"/>
                <a:ea typeface="Semplicita Pro"/>
                <a:cs typeface="Semplicita Pro"/>
                <a:sym typeface="Semplicita Pro"/>
              </a:rPr>
              <a:t>The Cathedral receives no statutory or Church of England funding and is entirely self-supporting, relying on the generosity of donors, fundraising efforts and the income it generates through its work.</a:t>
            </a:r>
          </a:p>
          <a:p>
            <a:pPr marL="0" lvl="0" indent="0" algn="l">
              <a:lnSpc>
                <a:spcPts val="2144"/>
              </a:lnSpc>
            </a:pPr>
            <a:endParaRPr lang="en-US" sz="1801" spc="-36">
              <a:solidFill>
                <a:srgbClr val="FFFFFF"/>
              </a:solidFill>
              <a:latin typeface="Semplicita Pro"/>
              <a:ea typeface="Semplicita Pro"/>
              <a:cs typeface="Semplicita Pro"/>
              <a:sym typeface="Semplicita Pro"/>
            </a:endParaRPr>
          </a:p>
        </p:txBody>
      </p:sp>
      <p:sp>
        <p:nvSpPr>
          <p:cNvPr id="9" name="TextBox 9">
            <a:extLst>
              <a:ext uri="{C183D7F6-B498-43B3-948B-1728B52AA6E4}">
                <adec:decorative xmlns:adec="http://schemas.microsoft.com/office/drawing/2017/decorative" val="1"/>
              </a:ext>
            </a:extLst>
          </p:cNvPr>
          <p:cNvSpPr txBox="1"/>
          <p:nvPr/>
        </p:nvSpPr>
        <p:spPr>
          <a:xfrm>
            <a:off x="745228" y="764318"/>
            <a:ext cx="3123052" cy="359987"/>
          </a:xfrm>
          <a:prstGeom prst="rect">
            <a:avLst/>
          </a:prstGeom>
        </p:spPr>
        <p:txBody>
          <a:bodyPr lIns="0" tIns="0" rIns="0" bIns="0" rtlCol="0" anchor="t">
            <a:spAutoFit/>
          </a:bodyPr>
          <a:lstStyle/>
          <a:p>
            <a:pPr marL="0" lvl="0" indent="0" algn="l">
              <a:lnSpc>
                <a:spcPts val="2716"/>
              </a:lnSpc>
              <a:spcBef>
                <a:spcPct val="0"/>
              </a:spcBef>
            </a:pPr>
            <a:r>
              <a:rPr lang="en-US" sz="2321">
                <a:solidFill>
                  <a:srgbClr val="FFFFFF"/>
                </a:solidFill>
                <a:latin typeface="Semplicita Pro"/>
                <a:ea typeface="Semplicita Pro"/>
                <a:cs typeface="Semplicita Pro"/>
                <a:sym typeface="Semplicita Pro"/>
              </a:rPr>
              <a:t>2026</a:t>
            </a:r>
          </a:p>
        </p:txBody>
      </p:sp>
      <p:sp>
        <p:nvSpPr>
          <p:cNvPr id="10" name="TextBox 10">
            <a:extLst>
              <a:ext uri="{C183D7F6-B498-43B3-948B-1728B52AA6E4}">
                <adec:decorative xmlns:adec="http://schemas.microsoft.com/office/drawing/2017/decorative" val="1"/>
              </a:ext>
            </a:extLst>
          </p:cNvPr>
          <p:cNvSpPr txBox="1"/>
          <p:nvPr/>
        </p:nvSpPr>
        <p:spPr>
          <a:xfrm>
            <a:off x="17259300" y="9210675"/>
            <a:ext cx="152400" cy="200025"/>
          </a:xfrm>
          <a:prstGeom prst="rect">
            <a:avLst/>
          </a:prstGeom>
        </p:spPr>
        <p:txBody>
          <a:bodyPr wrap="none" lIns="0" tIns="0" rIns="0" bIns="0" rtlCol="0" anchor="t">
            <a:spAutoFit/>
          </a:bodyPr>
          <a:lstStyle/>
          <a:p>
            <a:pPr algn="ctr">
              <a:lnSpc>
                <a:spcPts val="2239"/>
              </a:lnSpc>
              <a:spcBef>
                <a:spcPct val="0"/>
              </a:spcBef>
            </a:pPr>
            <a:r>
              <a:rPr lang="en-US" sz="1599">
                <a:solidFill>
                  <a:srgbClr val="FFFFFF"/>
                </a:solidFill>
                <a:latin typeface="Semplicita Pro"/>
                <a:ea typeface="Semplicita Pro"/>
                <a:cs typeface="Semplicita Pro"/>
                <a:sym typeface="Semplicita Pro"/>
              </a:rPr>
              <a:t>2</a:t>
            </a:r>
          </a:p>
        </p:txBody>
      </p:sp>
      <p:sp>
        <p:nvSpPr>
          <p:cNvPr id="11" name="TextBox 11">
            <a:extLst>
              <a:ext uri="{C183D7F6-B498-43B3-948B-1728B52AA6E4}">
                <adec:decorative xmlns:adec="http://schemas.microsoft.com/office/drawing/2017/decorative" val="1"/>
              </a:ext>
            </a:extLst>
          </p:cNvPr>
          <p:cNvSpPr txBox="1"/>
          <p:nvPr/>
        </p:nvSpPr>
        <p:spPr>
          <a:xfrm>
            <a:off x="745228" y="9309048"/>
            <a:ext cx="3946101" cy="273932"/>
          </a:xfrm>
          <a:prstGeom prst="rect">
            <a:avLst/>
          </a:prstGeom>
        </p:spPr>
        <p:txBody>
          <a:bodyPr lIns="0" tIns="0" rIns="0" bIns="0" rtlCol="0" anchor="t">
            <a:spAutoFit/>
          </a:bodyPr>
          <a:lstStyle/>
          <a:p>
            <a:pPr marL="0" lvl="0" indent="0" algn="l">
              <a:lnSpc>
                <a:spcPts val="2116"/>
              </a:lnSpc>
              <a:spcBef>
                <a:spcPct val="0"/>
              </a:spcBef>
            </a:pPr>
            <a:r>
              <a:rPr lang="en-US" sz="1808">
                <a:solidFill>
                  <a:srgbClr val="FFFFFF"/>
                </a:solidFill>
                <a:latin typeface="Semplicita Pro"/>
                <a:ea typeface="Semplicita Pro"/>
                <a:cs typeface="Semplicita Pro"/>
                <a:sym typeface="Semplicita Pro"/>
              </a:rPr>
              <a:t>CHICHESTERCATHEDRAL.ORG.UK</a:t>
            </a:r>
          </a:p>
        </p:txBody>
      </p:sp>
      <p:sp>
        <p:nvSpPr>
          <p:cNvPr id="2" name="Freeform 2" descr="An etching of Chichester Cathedral, coloured blue and pink. The etching depicts the south side of the Cathedral, with the Spire dominating the scene.&#10;&#10;Each part of the Cathedral had detailed brickwork and cross-hatch marks."/>
          <p:cNvSpPr/>
          <p:nvPr/>
        </p:nvSpPr>
        <p:spPr>
          <a:xfrm>
            <a:off x="7157346" y="1124305"/>
            <a:ext cx="14213584" cy="10446985"/>
          </a:xfrm>
          <a:custGeom>
            <a:avLst/>
            <a:gdLst/>
            <a:ahLst/>
            <a:cxnLst/>
            <a:rect l="l" t="t" r="r" b="b"/>
            <a:pathLst>
              <a:path w="14213584" h="10446985">
                <a:moveTo>
                  <a:pt x="0" y="0"/>
                </a:moveTo>
                <a:lnTo>
                  <a:pt x="14213584" y="0"/>
                </a:lnTo>
                <a:lnTo>
                  <a:pt x="14213584" y="10446985"/>
                </a:lnTo>
                <a:lnTo>
                  <a:pt x="0" y="10446985"/>
                </a:lnTo>
                <a:lnTo>
                  <a:pt x="0" y="0"/>
                </a:lnTo>
                <a:close/>
              </a:path>
            </a:pathLst>
          </a:custGeom>
          <a:blipFill>
            <a:blip r:embed="rId3"/>
            <a:stretch>
              <a:fillRect/>
            </a:stretch>
          </a:blipFill>
        </p:spPr>
        <p:txBody>
          <a:bodyPr/>
          <a:lstStyle/>
          <a:p>
            <a:endParaRPr lang="en-GB"/>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1142"/>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745228" y="9075686"/>
            <a:ext cx="16318001" cy="0"/>
          </a:xfrm>
          <a:prstGeom prst="line">
            <a:avLst/>
          </a:prstGeom>
          <a:ln w="28575" cap="flat">
            <a:solidFill>
              <a:srgbClr val="EC5084"/>
            </a:solidFill>
            <a:prstDash val="solid"/>
            <a:headEnd type="none" w="sm" len="sm"/>
            <a:tailEnd type="none" w="sm" len="sm"/>
          </a:ln>
        </p:spPr>
        <p:txBody>
          <a:bodyPr/>
          <a:lstStyle/>
          <a:p>
            <a:endParaRPr lang="en-GB"/>
          </a:p>
        </p:txBody>
      </p:sp>
      <p:sp>
        <p:nvSpPr>
          <p:cNvPr id="3" name="AutoShape 3">
            <a:extLst>
              <a:ext uri="{C183D7F6-B498-43B3-948B-1728B52AA6E4}">
                <adec:decorative xmlns:adec="http://schemas.microsoft.com/office/drawing/2017/decorative" val="1"/>
              </a:ext>
            </a:extLst>
          </p:cNvPr>
          <p:cNvSpPr/>
          <p:nvPr/>
        </p:nvSpPr>
        <p:spPr>
          <a:xfrm>
            <a:off x="767881" y="3266564"/>
            <a:ext cx="1197412" cy="0"/>
          </a:xfrm>
          <a:prstGeom prst="line">
            <a:avLst/>
          </a:prstGeom>
          <a:ln w="57150" cap="flat">
            <a:solidFill>
              <a:srgbClr val="EC5084"/>
            </a:solidFill>
            <a:prstDash val="solid"/>
            <a:headEnd type="none" w="sm" len="sm"/>
            <a:tailEnd type="none" w="sm" len="sm"/>
          </a:ln>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a:off x="12285569" y="618420"/>
            <a:ext cx="5139367" cy="458260"/>
          </a:xfrm>
          <a:custGeom>
            <a:avLst/>
            <a:gdLst/>
            <a:ahLst/>
            <a:cxnLst/>
            <a:rect l="l" t="t" r="r" b="b"/>
            <a:pathLst>
              <a:path w="5139367" h="458260">
                <a:moveTo>
                  <a:pt x="0" y="0"/>
                </a:moveTo>
                <a:lnTo>
                  <a:pt x="5139367" y="0"/>
                </a:lnTo>
                <a:lnTo>
                  <a:pt x="5139367" y="458260"/>
                </a:lnTo>
                <a:lnTo>
                  <a:pt x="0" y="458260"/>
                </a:lnTo>
                <a:lnTo>
                  <a:pt x="0" y="0"/>
                </a:lnTo>
                <a:close/>
              </a:path>
            </a:pathLst>
          </a:custGeom>
          <a:blipFill>
            <a:blip r:embed="rId2"/>
            <a:stretch>
              <a:fillRect t="-69286" b="-69286"/>
            </a:stretch>
          </a:blipFill>
        </p:spPr>
        <p:txBody>
          <a:bodyPr/>
          <a:lstStyle/>
          <a:p>
            <a:endParaRPr lang="en-GB"/>
          </a:p>
        </p:txBody>
      </p:sp>
      <p:grpSp>
        <p:nvGrpSpPr>
          <p:cNvPr id="5" name="Group 5">
            <a:extLst>
              <a:ext uri="{C183D7F6-B498-43B3-948B-1728B52AA6E4}">
                <adec:decorative xmlns:adec="http://schemas.microsoft.com/office/drawing/2017/decorative" val="1"/>
              </a:ext>
            </a:extLst>
          </p:cNvPr>
          <p:cNvGrpSpPr/>
          <p:nvPr/>
        </p:nvGrpSpPr>
        <p:grpSpPr>
          <a:xfrm>
            <a:off x="8145312" y="1294782"/>
            <a:ext cx="3728287" cy="4584047"/>
            <a:chOff x="0" y="0"/>
            <a:chExt cx="981936" cy="1207321"/>
          </a:xfrm>
        </p:grpSpPr>
        <p:sp>
          <p:nvSpPr>
            <p:cNvPr id="6" name="Freeform 6"/>
            <p:cNvSpPr/>
            <p:nvPr/>
          </p:nvSpPr>
          <p:spPr>
            <a:xfrm>
              <a:off x="0" y="0"/>
              <a:ext cx="981936" cy="1207321"/>
            </a:xfrm>
            <a:custGeom>
              <a:avLst/>
              <a:gdLst/>
              <a:ahLst/>
              <a:cxnLst/>
              <a:rect l="l" t="t" r="r" b="b"/>
              <a:pathLst>
                <a:path w="981936" h="1207321">
                  <a:moveTo>
                    <a:pt x="0" y="0"/>
                  </a:moveTo>
                  <a:lnTo>
                    <a:pt x="981936" y="0"/>
                  </a:lnTo>
                  <a:lnTo>
                    <a:pt x="981936" y="1207321"/>
                  </a:lnTo>
                  <a:lnTo>
                    <a:pt x="0" y="1207321"/>
                  </a:lnTo>
                  <a:close/>
                </a:path>
              </a:pathLst>
            </a:custGeom>
            <a:solidFill>
              <a:srgbClr val="EC5084"/>
            </a:solidFill>
          </p:spPr>
          <p:txBody>
            <a:bodyPr/>
            <a:lstStyle/>
            <a:p>
              <a:endParaRPr lang="en-GB"/>
            </a:p>
          </p:txBody>
        </p:sp>
        <p:sp>
          <p:nvSpPr>
            <p:cNvPr id="7" name="TextBox 7"/>
            <p:cNvSpPr txBox="1"/>
            <p:nvPr/>
          </p:nvSpPr>
          <p:spPr>
            <a:xfrm>
              <a:off x="0" y="-9525"/>
              <a:ext cx="981936" cy="1216846"/>
            </a:xfrm>
            <a:prstGeom prst="rect">
              <a:avLst/>
            </a:prstGeom>
          </p:spPr>
          <p:txBody>
            <a:bodyPr lIns="50800" tIns="50800" rIns="50800" bIns="50800" rtlCol="0" anchor="ctr"/>
            <a:lstStyle/>
            <a:p>
              <a:pPr algn="ctr">
                <a:lnSpc>
                  <a:spcPts val="2340"/>
                </a:lnSpc>
              </a:pPr>
              <a:endParaRPr/>
            </a:p>
          </p:txBody>
        </p:sp>
      </p:grpSp>
      <p:sp>
        <p:nvSpPr>
          <p:cNvPr id="11" name="TextBox 11"/>
          <p:cNvSpPr txBox="1">
            <a:spLocks noGrp="1"/>
          </p:cNvSpPr>
          <p:nvPr>
            <p:ph type="title" idx="4294967295"/>
          </p:nvPr>
        </p:nvSpPr>
        <p:spPr>
          <a:xfrm>
            <a:off x="767881" y="2503015"/>
            <a:ext cx="8601959" cy="7635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668"/>
              </a:lnSpc>
              <a:spcBef>
                <a:spcPts val="0"/>
              </a:spcBef>
              <a:spcAft>
                <a:spcPts val="0"/>
              </a:spcAft>
              <a:buClrTx/>
              <a:buSzTx/>
              <a:buFontTx/>
              <a:buNone/>
              <a:tabLst/>
              <a:defRPr/>
            </a:pPr>
            <a:r>
              <a:rPr kumimoji="0" lang="en-US" sz="5783" b="1" i="0" u="none" strike="noStrike" kern="1200" cap="none" spc="-115" normalizeH="0" baseline="0" noProof="0" dirty="0">
                <a:ln>
                  <a:noFill/>
                </a:ln>
                <a:solidFill>
                  <a:srgbClr val="FEFEFE"/>
                </a:solidFill>
                <a:effectLst/>
                <a:uLnTx/>
                <a:uFillTx/>
                <a:latin typeface="Semplicita Pro Bold"/>
                <a:ea typeface="Semplicita Pro Bold"/>
                <a:cs typeface="Semplicita Pro Bold"/>
                <a:sym typeface="Semplicita Pro Bold"/>
              </a:rPr>
              <a:t>About the vacancies</a:t>
            </a:r>
          </a:p>
        </p:txBody>
      </p:sp>
      <p:grpSp>
        <p:nvGrpSpPr>
          <p:cNvPr id="8" name="Group 8" descr="A Cathedral Verger, wearing purple cassocks, hold a verge (a ceremonial rod or staff) and leads a procession of clergy through the Nave of Chichester Cathedral, surrounded by ancient stone columns. Congregants surround them, singing from hymn sheets."/>
          <p:cNvGrpSpPr/>
          <p:nvPr/>
        </p:nvGrpSpPr>
        <p:grpSpPr>
          <a:xfrm>
            <a:off x="8513816" y="1673492"/>
            <a:ext cx="10143704" cy="4633758"/>
            <a:chOff x="0" y="0"/>
            <a:chExt cx="1331657" cy="608316"/>
          </a:xfrm>
        </p:grpSpPr>
        <p:sp>
          <p:nvSpPr>
            <p:cNvPr id="9" name="Freeform 9"/>
            <p:cNvSpPr/>
            <p:nvPr/>
          </p:nvSpPr>
          <p:spPr>
            <a:xfrm>
              <a:off x="0" y="0"/>
              <a:ext cx="1331657" cy="608316"/>
            </a:xfrm>
            <a:custGeom>
              <a:avLst/>
              <a:gdLst/>
              <a:ahLst/>
              <a:cxnLst/>
              <a:rect l="l" t="t" r="r" b="b"/>
              <a:pathLst>
                <a:path w="1331657" h="608316">
                  <a:moveTo>
                    <a:pt x="0" y="0"/>
                  </a:moveTo>
                  <a:lnTo>
                    <a:pt x="1331657" y="0"/>
                  </a:lnTo>
                  <a:lnTo>
                    <a:pt x="1331657" y="608316"/>
                  </a:lnTo>
                  <a:lnTo>
                    <a:pt x="0" y="608316"/>
                  </a:lnTo>
                  <a:close/>
                </a:path>
              </a:pathLst>
            </a:custGeom>
            <a:blipFill>
              <a:blip r:embed="rId3"/>
              <a:stretch>
                <a:fillRect t="-10347" b="-32028"/>
              </a:stretch>
            </a:blipFill>
          </p:spPr>
          <p:txBody>
            <a:bodyPr/>
            <a:lstStyle/>
            <a:p>
              <a:endParaRPr lang="en-GB"/>
            </a:p>
          </p:txBody>
        </p:sp>
      </p:grpSp>
      <p:sp>
        <p:nvSpPr>
          <p:cNvPr id="10" name="TextBox 10"/>
          <p:cNvSpPr txBox="1"/>
          <p:nvPr/>
        </p:nvSpPr>
        <p:spPr>
          <a:xfrm>
            <a:off x="767881" y="3779216"/>
            <a:ext cx="6389465" cy="4799890"/>
          </a:xfrm>
          <a:prstGeom prst="rect">
            <a:avLst/>
          </a:prstGeom>
        </p:spPr>
        <p:txBody>
          <a:bodyPr lIns="0" tIns="0" rIns="0" bIns="0" rtlCol="0" anchor="t">
            <a:spAutoFit/>
          </a:bodyPr>
          <a:lstStyle/>
          <a:p>
            <a:pPr algn="l">
              <a:lnSpc>
                <a:spcPts val="2144"/>
              </a:lnSpc>
            </a:pPr>
            <a:r>
              <a:rPr lang="en-US" sz="1801" spc="-36" dirty="0">
                <a:solidFill>
                  <a:srgbClr val="FFFFFF"/>
                </a:solidFill>
                <a:latin typeface="Semplicita Pro"/>
                <a:ea typeface="Semplicita Pro"/>
                <a:cs typeface="Semplicita Pro"/>
                <a:sym typeface="Semplicita Pro"/>
              </a:rPr>
              <a:t>Chichester Cathedral’s Chapter currently meets on the Cathedral estate approximately six or seven times each year, with occasional meetings held off site. Chapter members may choose to be involved in the worshipping life of the Cathedral through regular and special services, although this is not expected to be at the expense of existing commitments to their local church. This is a voluntary, non-executive position and it is unpaid, although reasonable expenses can be reimbursed.</a:t>
            </a:r>
          </a:p>
          <a:p>
            <a:pPr algn="l">
              <a:lnSpc>
                <a:spcPts val="2144"/>
              </a:lnSpc>
            </a:pPr>
            <a:endParaRPr lang="en-US" sz="1801" spc="-36" dirty="0">
              <a:solidFill>
                <a:srgbClr val="FFFFFF"/>
              </a:solidFill>
              <a:latin typeface="Semplicita Pro"/>
              <a:ea typeface="Semplicita Pro"/>
              <a:cs typeface="Semplicita Pro"/>
              <a:sym typeface="Semplicita Pro"/>
            </a:endParaRPr>
          </a:p>
          <a:p>
            <a:pPr algn="l">
              <a:lnSpc>
                <a:spcPts val="2144"/>
              </a:lnSpc>
            </a:pPr>
            <a:r>
              <a:rPr lang="en-US" sz="1801" spc="-36" dirty="0">
                <a:solidFill>
                  <a:srgbClr val="FFFFFF"/>
                </a:solidFill>
                <a:latin typeface="Semplicita Pro"/>
                <a:ea typeface="Semplicita Pro"/>
                <a:cs typeface="Semplicita Pro"/>
                <a:sym typeface="Semplicita Pro"/>
              </a:rPr>
              <a:t>The term ‘Chapter’ originates from the gathering of monks or canons to hear the reading of a chapter of the Bible or a section of their rule of life. Today, Chapter serves a different purpose, though one that continues to be held within a framework of prayer and Christian commitment: it is the body responsible for the Cathedral’s strategy and governance. It includes both clergy and lay members, who work together to support the effective and faithful running of the Cathedral.</a:t>
            </a:r>
          </a:p>
          <a:p>
            <a:pPr marL="0" lvl="0" indent="0" algn="l">
              <a:lnSpc>
                <a:spcPts val="2144"/>
              </a:lnSpc>
            </a:pPr>
            <a:endParaRPr lang="en-US" sz="1801" spc="-36" dirty="0">
              <a:solidFill>
                <a:srgbClr val="FFFFFF"/>
              </a:solidFill>
              <a:latin typeface="Semplicita Pro"/>
              <a:ea typeface="Semplicita Pro"/>
              <a:cs typeface="Semplicita Pro"/>
              <a:sym typeface="Semplicita Pro"/>
            </a:endParaRPr>
          </a:p>
        </p:txBody>
      </p:sp>
      <p:sp>
        <p:nvSpPr>
          <p:cNvPr id="13" name="TextBox 13"/>
          <p:cNvSpPr txBox="1"/>
          <p:nvPr/>
        </p:nvSpPr>
        <p:spPr>
          <a:xfrm>
            <a:off x="8259364" y="6894537"/>
            <a:ext cx="6389465" cy="1873843"/>
          </a:xfrm>
          <a:prstGeom prst="rect">
            <a:avLst/>
          </a:prstGeom>
        </p:spPr>
        <p:txBody>
          <a:bodyPr lIns="0" tIns="0" rIns="0" bIns="0" rtlCol="0" anchor="t">
            <a:spAutoFit/>
          </a:bodyPr>
          <a:lstStyle/>
          <a:p>
            <a:pPr algn="l">
              <a:lnSpc>
                <a:spcPts val="2144"/>
              </a:lnSpc>
            </a:pPr>
            <a:r>
              <a:rPr lang="en-US" sz="1801" spc="-36">
                <a:solidFill>
                  <a:srgbClr val="FFFFFF"/>
                </a:solidFill>
                <a:latin typeface="Semplicita Pro"/>
                <a:ea typeface="Semplicita Pro"/>
                <a:cs typeface="Semplicita Pro"/>
                <a:sym typeface="Semplicita Pro"/>
              </a:rPr>
              <a:t>In charity terms, the Cathedral is a registered charity and lay Chapter members function as charity trustees. It is an important role that calls for sound judgement and some business acumen, although aptitude and attitude matter more than formal qualifications.</a:t>
            </a:r>
          </a:p>
          <a:p>
            <a:pPr algn="l">
              <a:lnSpc>
                <a:spcPts val="2144"/>
              </a:lnSpc>
            </a:pPr>
            <a:endParaRPr lang="en-US" sz="1801" spc="-36">
              <a:solidFill>
                <a:srgbClr val="FFFFFF"/>
              </a:solidFill>
              <a:latin typeface="Semplicita Pro"/>
              <a:ea typeface="Semplicita Pro"/>
              <a:cs typeface="Semplicita Pro"/>
              <a:sym typeface="Semplicita Pro"/>
            </a:endParaRPr>
          </a:p>
          <a:p>
            <a:pPr marL="0" lvl="0" indent="0" algn="l">
              <a:lnSpc>
                <a:spcPts val="2144"/>
              </a:lnSpc>
            </a:pPr>
            <a:endParaRPr lang="en-US" sz="1801" spc="-36">
              <a:solidFill>
                <a:srgbClr val="FFFFFF"/>
              </a:solidFill>
              <a:latin typeface="Semplicita Pro"/>
              <a:ea typeface="Semplicita Pro"/>
              <a:cs typeface="Semplicita Pro"/>
              <a:sym typeface="Semplicita Pro"/>
            </a:endParaRPr>
          </a:p>
        </p:txBody>
      </p:sp>
      <p:sp>
        <p:nvSpPr>
          <p:cNvPr id="12" name="TextBox 12">
            <a:extLst>
              <a:ext uri="{C183D7F6-B498-43B3-948B-1728B52AA6E4}">
                <adec:decorative xmlns:adec="http://schemas.microsoft.com/office/drawing/2017/decorative" val="1"/>
              </a:ext>
            </a:extLst>
          </p:cNvPr>
          <p:cNvSpPr txBox="1"/>
          <p:nvPr/>
        </p:nvSpPr>
        <p:spPr>
          <a:xfrm>
            <a:off x="745228" y="764318"/>
            <a:ext cx="3123052" cy="359987"/>
          </a:xfrm>
          <a:prstGeom prst="rect">
            <a:avLst/>
          </a:prstGeom>
        </p:spPr>
        <p:txBody>
          <a:bodyPr lIns="0" tIns="0" rIns="0" bIns="0" rtlCol="0" anchor="t">
            <a:spAutoFit/>
          </a:bodyPr>
          <a:lstStyle/>
          <a:p>
            <a:pPr marL="0" lvl="0" indent="0" algn="l">
              <a:lnSpc>
                <a:spcPts val="2716"/>
              </a:lnSpc>
              <a:spcBef>
                <a:spcPct val="0"/>
              </a:spcBef>
            </a:pPr>
            <a:r>
              <a:rPr lang="en-US" sz="2321">
                <a:solidFill>
                  <a:srgbClr val="FFFFFF"/>
                </a:solidFill>
                <a:latin typeface="Semplicita Pro"/>
                <a:ea typeface="Semplicita Pro"/>
                <a:cs typeface="Semplicita Pro"/>
                <a:sym typeface="Semplicita Pro"/>
              </a:rPr>
              <a:t>2026</a:t>
            </a:r>
          </a:p>
        </p:txBody>
      </p:sp>
      <p:sp>
        <p:nvSpPr>
          <p:cNvPr id="14" name="TextBox 14">
            <a:extLst>
              <a:ext uri="{C183D7F6-B498-43B3-948B-1728B52AA6E4}">
                <adec:decorative xmlns:adec="http://schemas.microsoft.com/office/drawing/2017/decorative" val="1"/>
              </a:ext>
            </a:extLst>
          </p:cNvPr>
          <p:cNvSpPr txBox="1"/>
          <p:nvPr/>
        </p:nvSpPr>
        <p:spPr>
          <a:xfrm>
            <a:off x="17259300" y="9210675"/>
            <a:ext cx="152400" cy="200025"/>
          </a:xfrm>
          <a:prstGeom prst="rect">
            <a:avLst/>
          </a:prstGeom>
        </p:spPr>
        <p:txBody>
          <a:bodyPr wrap="none" lIns="0" tIns="0" rIns="0" bIns="0" rtlCol="0" anchor="t">
            <a:spAutoFit/>
          </a:bodyPr>
          <a:lstStyle/>
          <a:p>
            <a:pPr algn="ctr">
              <a:lnSpc>
                <a:spcPts val="2239"/>
              </a:lnSpc>
              <a:spcBef>
                <a:spcPct val="0"/>
              </a:spcBef>
            </a:pPr>
            <a:r>
              <a:rPr lang="en-US" sz="1599">
                <a:solidFill>
                  <a:srgbClr val="FFFFFF"/>
                </a:solidFill>
                <a:latin typeface="Semplicita Pro"/>
                <a:ea typeface="Semplicita Pro"/>
                <a:cs typeface="Semplicita Pro"/>
                <a:sym typeface="Semplicita Pro"/>
              </a:rPr>
              <a:t>3</a:t>
            </a:r>
          </a:p>
        </p:txBody>
      </p:sp>
      <p:sp>
        <p:nvSpPr>
          <p:cNvPr id="15" name="TextBox 15">
            <a:extLst>
              <a:ext uri="{C183D7F6-B498-43B3-948B-1728B52AA6E4}">
                <adec:decorative xmlns:adec="http://schemas.microsoft.com/office/drawing/2017/decorative" val="1"/>
              </a:ext>
            </a:extLst>
          </p:cNvPr>
          <p:cNvSpPr txBox="1"/>
          <p:nvPr/>
        </p:nvSpPr>
        <p:spPr>
          <a:xfrm>
            <a:off x="745228" y="9309048"/>
            <a:ext cx="3946101" cy="273932"/>
          </a:xfrm>
          <a:prstGeom prst="rect">
            <a:avLst/>
          </a:prstGeom>
        </p:spPr>
        <p:txBody>
          <a:bodyPr lIns="0" tIns="0" rIns="0" bIns="0" rtlCol="0" anchor="t">
            <a:spAutoFit/>
          </a:bodyPr>
          <a:lstStyle/>
          <a:p>
            <a:pPr marL="0" lvl="0" indent="0" algn="l">
              <a:lnSpc>
                <a:spcPts val="2116"/>
              </a:lnSpc>
              <a:spcBef>
                <a:spcPct val="0"/>
              </a:spcBef>
            </a:pPr>
            <a:r>
              <a:rPr lang="en-US" sz="1808">
                <a:solidFill>
                  <a:srgbClr val="FFFFFF"/>
                </a:solidFill>
                <a:latin typeface="Semplicita Pro"/>
                <a:ea typeface="Semplicita Pro"/>
                <a:cs typeface="Semplicita Pro"/>
                <a:sym typeface="Semplicita Pro"/>
              </a:rPr>
              <a:t>CHICHESTERCATHEDRAL.ORG.UK</a:t>
            </a: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1142"/>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flipV="1">
            <a:off x="2380989" y="9075686"/>
            <a:ext cx="14682241" cy="0"/>
          </a:xfrm>
          <a:prstGeom prst="line">
            <a:avLst/>
          </a:prstGeom>
          <a:ln w="28575" cap="flat">
            <a:solidFill>
              <a:srgbClr val="EC5084"/>
            </a:solidFill>
            <a:prstDash val="solid"/>
            <a:headEnd type="none" w="sm" len="sm"/>
            <a:tailEnd type="none" w="sm" len="sm"/>
          </a:ln>
        </p:spPr>
        <p:txBody>
          <a:bodyPr/>
          <a:lstStyle/>
          <a:p>
            <a:endParaRPr lang="en-GB"/>
          </a:p>
        </p:txBody>
      </p:sp>
      <p:sp>
        <p:nvSpPr>
          <p:cNvPr id="13" name="Title 12">
            <a:extLst>
              <a:ext uri="{FF2B5EF4-FFF2-40B4-BE49-F238E27FC236}">
                <a16:creationId xmlns:a16="http://schemas.microsoft.com/office/drawing/2014/main" id="{C98D91D1-B200-5C12-4B84-FC948B514C1B}"/>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solidFill>
                  <a:schemeClr val="bg2"/>
                </a:solidFill>
                <a:latin typeface="Semplicita Pro" panose="020B0604020202020204" charset="0"/>
              </a:rPr>
              <a:t>Your responsibilities</a:t>
            </a:r>
          </a:p>
        </p:txBody>
      </p:sp>
      <p:sp>
        <p:nvSpPr>
          <p:cNvPr id="9" name="TextBox 9"/>
          <p:cNvSpPr txBox="1"/>
          <p:nvPr/>
        </p:nvSpPr>
        <p:spPr>
          <a:xfrm>
            <a:off x="3114404" y="2565142"/>
            <a:ext cx="6365231" cy="5880851"/>
          </a:xfrm>
          <a:prstGeom prst="rect">
            <a:avLst/>
          </a:prstGeom>
        </p:spPr>
        <p:txBody>
          <a:bodyPr lIns="0" tIns="0" rIns="0" bIns="0" rtlCol="0" anchor="t">
            <a:spAutoFit/>
          </a:bodyPr>
          <a:lstStyle/>
          <a:p>
            <a:pPr algn="l">
              <a:lnSpc>
                <a:spcPts val="2144"/>
              </a:lnSpc>
            </a:pPr>
            <a:r>
              <a:rPr lang="en-US" sz="1801" b="1" spc="-36" dirty="0">
                <a:solidFill>
                  <a:srgbClr val="FFFFFF"/>
                </a:solidFill>
                <a:latin typeface="Semplicita Pro Bold"/>
                <a:ea typeface="Semplicita Pro Bold"/>
                <a:cs typeface="Semplicita Pro Bold"/>
                <a:sym typeface="Semplicita Pro Bold"/>
              </a:rPr>
              <a:t>As a lay Chapter member, you would work collaboratively with other Chapter Members and colleagues to:</a:t>
            </a:r>
          </a:p>
          <a:p>
            <a:pPr algn="l">
              <a:lnSpc>
                <a:spcPts val="2144"/>
              </a:lnSpc>
            </a:pPr>
            <a:endParaRPr lang="en-US" sz="1801" b="1" spc="-36" dirty="0">
              <a:solidFill>
                <a:srgbClr val="FFFFFF"/>
              </a:solidFill>
              <a:latin typeface="Semplicita Pro Bold"/>
              <a:ea typeface="Semplicita Pro Bold"/>
              <a:cs typeface="Semplicita Pro Bold"/>
              <a:sym typeface="Semplicita Pro Bold"/>
            </a:endParaRPr>
          </a:p>
          <a:p>
            <a:pPr marL="389044" lvl="1" indent="-194522" algn="l">
              <a:lnSpc>
                <a:spcPts val="2144"/>
              </a:lnSpc>
              <a:buFont typeface="Arial"/>
              <a:buChar char="•"/>
            </a:pPr>
            <a:r>
              <a:rPr lang="en-US" sz="1801" spc="-36" dirty="0">
                <a:solidFill>
                  <a:srgbClr val="FFFFFF"/>
                </a:solidFill>
                <a:latin typeface="Semplicita Pro"/>
                <a:ea typeface="Semplicita Pro"/>
                <a:cs typeface="Semplicita Pro"/>
                <a:sym typeface="Semplicita Pro"/>
              </a:rPr>
              <a:t>promote the Cathedral’s role as a </a:t>
            </a:r>
            <a:r>
              <a:rPr lang="en-US" sz="1801" spc="-36" dirty="0" err="1">
                <a:solidFill>
                  <a:srgbClr val="FFFFFF"/>
                </a:solidFill>
                <a:latin typeface="Semplicita Pro"/>
                <a:ea typeface="Semplicita Pro"/>
                <a:cs typeface="Semplicita Pro"/>
                <a:sym typeface="Semplicita Pro"/>
              </a:rPr>
              <a:t>centre</a:t>
            </a:r>
            <a:r>
              <a:rPr lang="en-US" sz="1801" spc="-36" dirty="0">
                <a:solidFill>
                  <a:srgbClr val="FFFFFF"/>
                </a:solidFill>
                <a:latin typeface="Semplicita Pro"/>
                <a:ea typeface="Semplicita Pro"/>
                <a:cs typeface="Semplicita Pro"/>
                <a:sym typeface="Semplicita Pro"/>
              </a:rPr>
              <a:t> of worship and mission, serving the diocese and wider community;</a:t>
            </a:r>
          </a:p>
          <a:p>
            <a:pPr marL="389044" lvl="1" indent="-194522" algn="l">
              <a:lnSpc>
                <a:spcPts val="2144"/>
              </a:lnSpc>
              <a:buFont typeface="Arial"/>
              <a:buChar char="•"/>
            </a:pPr>
            <a:r>
              <a:rPr lang="en-US" sz="1801" spc="-36" dirty="0">
                <a:solidFill>
                  <a:srgbClr val="FFFFFF"/>
                </a:solidFill>
                <a:latin typeface="Semplicita Pro"/>
                <a:ea typeface="Semplicita Pro"/>
                <a:cs typeface="Semplicita Pro"/>
                <a:sym typeface="Semplicita Pro"/>
              </a:rPr>
              <a:t>provide strategic oversight and establish clear governance to enable the Cathedral to achieve its vision and purpose through appropriate activities and use of resources;</a:t>
            </a:r>
          </a:p>
          <a:p>
            <a:pPr marL="389044" lvl="1" indent="-194522" algn="l">
              <a:lnSpc>
                <a:spcPts val="2144"/>
              </a:lnSpc>
              <a:buFont typeface="Arial"/>
              <a:buChar char="•"/>
            </a:pPr>
            <a:r>
              <a:rPr lang="en-US" sz="1801" spc="-36" dirty="0">
                <a:solidFill>
                  <a:srgbClr val="FFFFFF"/>
                </a:solidFill>
                <a:latin typeface="Semplicita Pro"/>
                <a:ea typeface="Semplicita Pro"/>
                <a:cs typeface="Semplicita Pro"/>
                <a:sym typeface="Semplicita Pro"/>
              </a:rPr>
              <a:t>ensure that robust systems are in place for risk management, internal controls, safeguarding, health and safety, and regulatory compliance;</a:t>
            </a:r>
          </a:p>
          <a:p>
            <a:pPr marL="389044" lvl="1" indent="-194522" algn="l">
              <a:lnSpc>
                <a:spcPts val="2144"/>
              </a:lnSpc>
              <a:buFont typeface="Arial"/>
              <a:buChar char="•"/>
            </a:pPr>
            <a:r>
              <a:rPr lang="en-US" sz="1801" spc="-36" dirty="0">
                <a:solidFill>
                  <a:srgbClr val="FFFFFF"/>
                </a:solidFill>
                <a:latin typeface="Semplicita Pro"/>
                <a:ea typeface="Semplicita Pro"/>
                <a:cs typeface="Semplicita Pro"/>
                <a:sym typeface="Semplicita Pro"/>
              </a:rPr>
              <a:t>help assess potential risks to the Cathedral and ensure that they are appropriately mitigated;</a:t>
            </a:r>
          </a:p>
          <a:p>
            <a:pPr marL="389044" lvl="1" indent="-194522" algn="l">
              <a:lnSpc>
                <a:spcPts val="2144"/>
              </a:lnSpc>
              <a:buFont typeface="Arial"/>
              <a:buChar char="•"/>
            </a:pPr>
            <a:r>
              <a:rPr lang="en-US" sz="1801" spc="-36" dirty="0">
                <a:solidFill>
                  <a:srgbClr val="FFFFFF"/>
                </a:solidFill>
                <a:latin typeface="Semplicita Pro"/>
                <a:ea typeface="Semplicita Pro"/>
                <a:cs typeface="Semplicita Pro"/>
                <a:sym typeface="Semplicita Pro"/>
              </a:rPr>
              <a:t>promote the Cathedral’s Anglican identity and values; </a:t>
            </a:r>
          </a:p>
          <a:p>
            <a:pPr marL="389044" lvl="1" indent="-194522" algn="l">
              <a:lnSpc>
                <a:spcPts val="2144"/>
              </a:lnSpc>
              <a:buFont typeface="Arial"/>
              <a:buChar char="•"/>
            </a:pPr>
            <a:r>
              <a:rPr lang="en-US" sz="1801" spc="-36" dirty="0">
                <a:solidFill>
                  <a:srgbClr val="FFFFFF"/>
                </a:solidFill>
                <a:latin typeface="Semplicita Pro"/>
                <a:ea typeface="Semplicita Pro"/>
                <a:cs typeface="Semplicita Pro"/>
                <a:sym typeface="Semplicita Pro"/>
              </a:rPr>
              <a:t>monitor the Cathedral’s performance (financial, operational and mission) against agreed plans, budgets and key indicators;</a:t>
            </a:r>
          </a:p>
          <a:p>
            <a:pPr marL="389044" lvl="1" indent="-194522" algn="l">
              <a:lnSpc>
                <a:spcPts val="2144"/>
              </a:lnSpc>
              <a:buFont typeface="Arial"/>
              <a:buChar char="•"/>
            </a:pPr>
            <a:r>
              <a:rPr lang="en-US" sz="1801" spc="-36" dirty="0">
                <a:solidFill>
                  <a:srgbClr val="FFFFFF"/>
                </a:solidFill>
                <a:latin typeface="Semplicita Pro"/>
                <a:ea typeface="Semplicita Pro"/>
                <a:cs typeface="Semplicita Pro"/>
                <a:sym typeface="Semplicita Pro"/>
              </a:rPr>
              <a:t>ensure financial stability, overseeing the integrity of financial information and ensuring that financial controls and management are appropriate and robust;</a:t>
            </a:r>
          </a:p>
          <a:p>
            <a:pPr marL="389044" lvl="1" indent="-194522" algn="l">
              <a:lnSpc>
                <a:spcPts val="2144"/>
              </a:lnSpc>
              <a:buFont typeface="Arial"/>
              <a:buChar char="•"/>
            </a:pPr>
            <a:r>
              <a:rPr lang="en-US" sz="1801" spc="-36" dirty="0">
                <a:solidFill>
                  <a:srgbClr val="FFFFFF"/>
                </a:solidFill>
                <a:latin typeface="Semplicita Pro"/>
                <a:ea typeface="Semplicita Pro"/>
                <a:cs typeface="Semplicita Pro"/>
                <a:sym typeface="Semplicita Pro"/>
              </a:rPr>
              <a:t>act as ambassadors for the Cathedral, protecting and enhancing its reputation, public benefit and charitable purpose.</a:t>
            </a:r>
          </a:p>
        </p:txBody>
      </p:sp>
      <p:sp>
        <p:nvSpPr>
          <p:cNvPr id="3" name="TextBox 3"/>
          <p:cNvSpPr txBox="1"/>
          <p:nvPr/>
        </p:nvSpPr>
        <p:spPr>
          <a:xfrm>
            <a:off x="10395079" y="2565142"/>
            <a:ext cx="6668150" cy="5880851"/>
          </a:xfrm>
          <a:prstGeom prst="rect">
            <a:avLst/>
          </a:prstGeom>
        </p:spPr>
        <p:txBody>
          <a:bodyPr lIns="0" tIns="0" rIns="0" bIns="0" rtlCol="0" anchor="t">
            <a:spAutoFit/>
          </a:bodyPr>
          <a:lstStyle/>
          <a:p>
            <a:pPr algn="l">
              <a:lnSpc>
                <a:spcPts val="2144"/>
              </a:lnSpc>
            </a:pPr>
            <a:r>
              <a:rPr lang="en-US" sz="1801" b="1" spc="-36">
                <a:solidFill>
                  <a:srgbClr val="FFFFFF"/>
                </a:solidFill>
                <a:latin typeface="Semplicita Pro Bold"/>
                <a:ea typeface="Semplicita Pro Bold"/>
                <a:cs typeface="Semplicita Pro Bold"/>
                <a:sym typeface="Semplicita Pro Bold"/>
              </a:rPr>
              <a:t>On this occasion, we are particularly seeking Chapter members who may be able to act as leads in the areas of:</a:t>
            </a:r>
          </a:p>
          <a:p>
            <a:pPr algn="l">
              <a:lnSpc>
                <a:spcPts val="2144"/>
              </a:lnSpc>
            </a:pPr>
            <a:endParaRPr lang="en-US" sz="1801" b="1" spc="-36">
              <a:solidFill>
                <a:srgbClr val="FFFFFF"/>
              </a:solidFill>
              <a:latin typeface="Semplicita Pro Bold"/>
              <a:ea typeface="Semplicita Pro Bold"/>
              <a:cs typeface="Semplicita Pro Bold"/>
              <a:sym typeface="Semplicita Pro Bold"/>
            </a:endParaRPr>
          </a:p>
          <a:p>
            <a:pPr marL="389044" lvl="1" indent="-194522" algn="l">
              <a:lnSpc>
                <a:spcPts val="2144"/>
              </a:lnSpc>
              <a:buFont typeface="Arial"/>
              <a:buChar char="•"/>
            </a:pPr>
            <a:r>
              <a:rPr lang="en-US" sz="1801" b="1" spc="-36">
                <a:solidFill>
                  <a:srgbClr val="FFFFFF"/>
                </a:solidFill>
                <a:latin typeface="Semplicita Pro Bold"/>
                <a:ea typeface="Semplicita Pro Bold"/>
                <a:cs typeface="Semplicita Pro Bold"/>
                <a:sym typeface="Semplicita Pro Bold"/>
              </a:rPr>
              <a:t>Safeguarding</a:t>
            </a:r>
            <a:r>
              <a:rPr lang="en-US" sz="1801" spc="-36">
                <a:solidFill>
                  <a:srgbClr val="FFFFFF"/>
                </a:solidFill>
                <a:latin typeface="Semplicita Pro"/>
                <a:ea typeface="Semplicita Pro"/>
                <a:cs typeface="Semplicita Pro"/>
                <a:sym typeface="Semplicita Pro"/>
              </a:rPr>
              <a:t>: working with lay, executive and clerical colleagues, including the Cathedral’s Safeguarding Officer, to provide strategic oversight of safeguarding by ensuring it is embedded within governance, leadership, culture and decision-making.</a:t>
            </a:r>
          </a:p>
          <a:p>
            <a:pPr marL="389044" lvl="1" indent="-194522" algn="l">
              <a:lnSpc>
                <a:spcPts val="2144"/>
              </a:lnSpc>
              <a:buFont typeface="Arial"/>
              <a:buChar char="•"/>
            </a:pPr>
            <a:r>
              <a:rPr lang="en-US" sz="1801" b="1" spc="-36">
                <a:solidFill>
                  <a:srgbClr val="FFFFFF"/>
                </a:solidFill>
                <a:latin typeface="Semplicita Pro Bold"/>
                <a:ea typeface="Semplicita Pro Bold"/>
                <a:cs typeface="Semplicita Pro Bold"/>
                <a:sym typeface="Semplicita Pro Bold"/>
              </a:rPr>
              <a:t>Commercial</a:t>
            </a:r>
            <a:r>
              <a:rPr lang="en-US" sz="1801" spc="-36">
                <a:solidFill>
                  <a:srgbClr val="FFFFFF"/>
                </a:solidFill>
                <a:latin typeface="Semplicita Pro"/>
                <a:ea typeface="Semplicita Pro"/>
                <a:cs typeface="Semplicita Pro"/>
                <a:sym typeface="Semplicita Pro"/>
              </a:rPr>
              <a:t>: working with lay, executive and clerical colleagues to develop opportunities for income generation through the Cathedral’s commercial operations while balancing this with its unique role as a place of worship and centre for Christian mission, and to provide oversight of commercial activity to ensure it is appropriately integrated into strategic planning and aligned with the Cathedral’s mission.</a:t>
            </a:r>
          </a:p>
          <a:p>
            <a:pPr marL="389044" lvl="1" indent="-194522" algn="l">
              <a:lnSpc>
                <a:spcPts val="2144"/>
              </a:lnSpc>
              <a:buFont typeface="Arial"/>
              <a:buChar char="•"/>
            </a:pPr>
            <a:r>
              <a:rPr lang="en-US" sz="1801" b="1" spc="-36">
                <a:solidFill>
                  <a:srgbClr val="FFFFFF"/>
                </a:solidFill>
                <a:latin typeface="Semplicita Pro Bold"/>
                <a:ea typeface="Semplicita Pro Bold"/>
                <a:cs typeface="Semplicita Pro Bold"/>
                <a:sym typeface="Semplicita Pro Bold"/>
              </a:rPr>
              <a:t>GDPR</a:t>
            </a:r>
            <a:r>
              <a:rPr lang="en-US" sz="1801" spc="-36">
                <a:solidFill>
                  <a:srgbClr val="FFFFFF"/>
                </a:solidFill>
                <a:latin typeface="Semplicita Pro"/>
                <a:ea typeface="Semplicita Pro"/>
                <a:cs typeface="Semplicita Pro"/>
                <a:sym typeface="Semplicita Pro"/>
              </a:rPr>
              <a:t>: working with lay, executive and clerical colleagues, as appropriate, to ensure that the Cathedral has robust processes for managing data and meeting its legal obligations as a data controller.</a:t>
            </a:r>
          </a:p>
          <a:p>
            <a:pPr algn="l">
              <a:lnSpc>
                <a:spcPts val="2144"/>
              </a:lnSpc>
            </a:pPr>
            <a:endParaRPr lang="en-US" sz="1801" spc="-36">
              <a:solidFill>
                <a:srgbClr val="FFFFFF"/>
              </a:solidFill>
              <a:latin typeface="Semplicita Pro"/>
              <a:ea typeface="Semplicita Pro"/>
              <a:cs typeface="Semplicita Pro"/>
              <a:sym typeface="Semplicita Pro"/>
            </a:endParaRPr>
          </a:p>
          <a:p>
            <a:pPr algn="l">
              <a:lnSpc>
                <a:spcPts val="2144"/>
              </a:lnSpc>
            </a:pPr>
            <a:r>
              <a:rPr lang="en-US" sz="1801" spc="-36">
                <a:solidFill>
                  <a:srgbClr val="FFFFFF"/>
                </a:solidFill>
                <a:latin typeface="Semplicita Pro"/>
                <a:ea typeface="Semplicita Pro"/>
                <a:cs typeface="Semplicita Pro"/>
                <a:sym typeface="Semplicita Pro"/>
              </a:rPr>
              <a:t>Full role descriptors for each role are available on our website at: </a:t>
            </a:r>
          </a:p>
          <a:p>
            <a:pPr algn="l">
              <a:lnSpc>
                <a:spcPts val="2144"/>
              </a:lnSpc>
            </a:pPr>
            <a:r>
              <a:rPr lang="en-US" sz="1801" b="1" u="sng" spc="-36">
                <a:solidFill>
                  <a:srgbClr val="FFFFFF"/>
                </a:solidFill>
                <a:latin typeface="Semplicita Pro Bold"/>
                <a:ea typeface="Semplicita Pro Bold"/>
                <a:cs typeface="Semplicita Pro Bold"/>
                <a:sym typeface="Semplicita Pro Bold"/>
                <a:hlinkClick r:id="rId2" tooltip="https://www.chichestercathedral.org.uk/about-us/job-vacancies"/>
              </a:rPr>
              <a:t>chichestercathedral.org.uk/jobs</a:t>
            </a:r>
          </a:p>
        </p:txBody>
      </p:sp>
      <p:grpSp>
        <p:nvGrpSpPr>
          <p:cNvPr id="4" name="Group 4">
            <a:extLst>
              <a:ext uri="{C183D7F6-B498-43B3-948B-1728B52AA6E4}">
                <adec:decorative xmlns:adec="http://schemas.microsoft.com/office/drawing/2017/decorative" val="1"/>
              </a:ext>
            </a:extLst>
          </p:cNvPr>
          <p:cNvGrpSpPr/>
          <p:nvPr/>
        </p:nvGrpSpPr>
        <p:grpSpPr>
          <a:xfrm>
            <a:off x="-2347788" y="-728715"/>
            <a:ext cx="4818794" cy="12102537"/>
            <a:chOff x="0" y="0"/>
            <a:chExt cx="1269147" cy="3187500"/>
          </a:xfrm>
        </p:grpSpPr>
        <p:sp>
          <p:nvSpPr>
            <p:cNvPr id="5" name="Freeform 5"/>
            <p:cNvSpPr/>
            <p:nvPr/>
          </p:nvSpPr>
          <p:spPr>
            <a:xfrm>
              <a:off x="0" y="0"/>
              <a:ext cx="1269147" cy="3187499"/>
            </a:xfrm>
            <a:custGeom>
              <a:avLst/>
              <a:gdLst/>
              <a:ahLst/>
              <a:cxnLst/>
              <a:rect l="l" t="t" r="r" b="b"/>
              <a:pathLst>
                <a:path w="1269147" h="3187499">
                  <a:moveTo>
                    <a:pt x="0" y="0"/>
                  </a:moveTo>
                  <a:lnTo>
                    <a:pt x="1269147" y="0"/>
                  </a:lnTo>
                  <a:lnTo>
                    <a:pt x="1269147" y="3187499"/>
                  </a:lnTo>
                  <a:lnTo>
                    <a:pt x="0" y="3187499"/>
                  </a:lnTo>
                  <a:close/>
                </a:path>
              </a:pathLst>
            </a:custGeom>
            <a:solidFill>
              <a:srgbClr val="EC5084"/>
            </a:solidFill>
          </p:spPr>
          <p:txBody>
            <a:bodyPr/>
            <a:lstStyle/>
            <a:p>
              <a:endParaRPr lang="en-GB"/>
            </a:p>
          </p:txBody>
        </p:sp>
        <p:sp>
          <p:nvSpPr>
            <p:cNvPr id="6" name="TextBox 6"/>
            <p:cNvSpPr txBox="1"/>
            <p:nvPr/>
          </p:nvSpPr>
          <p:spPr>
            <a:xfrm>
              <a:off x="0" y="-9525"/>
              <a:ext cx="1269147" cy="3197025"/>
            </a:xfrm>
            <a:prstGeom prst="rect">
              <a:avLst/>
            </a:prstGeom>
          </p:spPr>
          <p:txBody>
            <a:bodyPr lIns="50800" tIns="50800" rIns="50800" bIns="50800" rtlCol="0" anchor="ctr"/>
            <a:lstStyle/>
            <a:p>
              <a:pPr algn="ctr">
                <a:lnSpc>
                  <a:spcPts val="2340"/>
                </a:lnSpc>
              </a:pPr>
              <a:endParaRPr/>
            </a:p>
          </p:txBody>
        </p:sp>
      </p:grpSp>
      <p:sp>
        <p:nvSpPr>
          <p:cNvPr id="7" name="Freeform 7">
            <a:extLst>
              <a:ext uri="{C183D7F6-B498-43B3-948B-1728B52AA6E4}">
                <adec:decorative xmlns:adec="http://schemas.microsoft.com/office/drawing/2017/decorative" val="1"/>
              </a:ext>
            </a:extLst>
          </p:cNvPr>
          <p:cNvSpPr/>
          <p:nvPr/>
        </p:nvSpPr>
        <p:spPr>
          <a:xfrm>
            <a:off x="12285569" y="618420"/>
            <a:ext cx="5139367" cy="458260"/>
          </a:xfrm>
          <a:custGeom>
            <a:avLst/>
            <a:gdLst/>
            <a:ahLst/>
            <a:cxnLst/>
            <a:rect l="l" t="t" r="r" b="b"/>
            <a:pathLst>
              <a:path w="5139367" h="458260">
                <a:moveTo>
                  <a:pt x="0" y="0"/>
                </a:moveTo>
                <a:lnTo>
                  <a:pt x="5139367" y="0"/>
                </a:lnTo>
                <a:lnTo>
                  <a:pt x="5139367" y="458260"/>
                </a:lnTo>
                <a:lnTo>
                  <a:pt x="0" y="458260"/>
                </a:lnTo>
                <a:lnTo>
                  <a:pt x="0" y="0"/>
                </a:lnTo>
                <a:close/>
              </a:path>
            </a:pathLst>
          </a:custGeom>
          <a:blipFill>
            <a:blip r:embed="rId3"/>
            <a:stretch>
              <a:fillRect t="-69286" b="-69286"/>
            </a:stretch>
          </a:blipFill>
        </p:spPr>
        <p:txBody>
          <a:bodyPr/>
          <a:lstStyle/>
          <a:p>
            <a:endParaRPr lang="en-GB"/>
          </a:p>
        </p:txBody>
      </p:sp>
      <p:sp>
        <p:nvSpPr>
          <p:cNvPr id="8" name="TextBox 8">
            <a:extLst>
              <a:ext uri="{C183D7F6-B498-43B3-948B-1728B52AA6E4}">
                <adec:decorative xmlns:adec="http://schemas.microsoft.com/office/drawing/2017/decorative" val="1"/>
              </a:ext>
            </a:extLst>
          </p:cNvPr>
          <p:cNvSpPr txBox="1"/>
          <p:nvPr/>
        </p:nvSpPr>
        <p:spPr>
          <a:xfrm>
            <a:off x="745228" y="764318"/>
            <a:ext cx="3123052" cy="359987"/>
          </a:xfrm>
          <a:prstGeom prst="rect">
            <a:avLst/>
          </a:prstGeom>
        </p:spPr>
        <p:txBody>
          <a:bodyPr lIns="0" tIns="0" rIns="0" bIns="0" rtlCol="0" anchor="t">
            <a:spAutoFit/>
          </a:bodyPr>
          <a:lstStyle/>
          <a:p>
            <a:pPr marL="0" lvl="0" indent="0" algn="l">
              <a:lnSpc>
                <a:spcPts val="2716"/>
              </a:lnSpc>
              <a:spcBef>
                <a:spcPct val="0"/>
              </a:spcBef>
            </a:pPr>
            <a:r>
              <a:rPr lang="en-US" sz="2321">
                <a:solidFill>
                  <a:srgbClr val="FFFFFF"/>
                </a:solidFill>
                <a:latin typeface="Semplicita Pro"/>
                <a:ea typeface="Semplicita Pro"/>
                <a:cs typeface="Semplicita Pro"/>
                <a:sym typeface="Semplicita Pro"/>
              </a:rPr>
              <a:t>2026</a:t>
            </a:r>
          </a:p>
        </p:txBody>
      </p:sp>
      <p:sp>
        <p:nvSpPr>
          <p:cNvPr id="10" name="AutoShape 10">
            <a:extLst>
              <a:ext uri="{C183D7F6-B498-43B3-948B-1728B52AA6E4}">
                <adec:decorative xmlns:adec="http://schemas.microsoft.com/office/drawing/2017/decorative" val="1"/>
              </a:ext>
            </a:extLst>
          </p:cNvPr>
          <p:cNvSpPr/>
          <p:nvPr/>
        </p:nvSpPr>
        <p:spPr>
          <a:xfrm>
            <a:off x="173012" y="9061398"/>
            <a:ext cx="2297995" cy="14287"/>
          </a:xfrm>
          <a:prstGeom prst="line">
            <a:avLst/>
          </a:prstGeom>
          <a:ln w="28575" cap="flat">
            <a:solidFill>
              <a:srgbClr val="191142"/>
            </a:solidFill>
            <a:prstDash val="solid"/>
            <a:headEnd type="none" w="sm" len="sm"/>
            <a:tailEnd type="none" w="sm" len="sm"/>
          </a:ln>
        </p:spPr>
        <p:txBody>
          <a:bodyPr/>
          <a:lstStyle/>
          <a:p>
            <a:endParaRPr lang="en-GB"/>
          </a:p>
        </p:txBody>
      </p:sp>
      <p:sp>
        <p:nvSpPr>
          <p:cNvPr id="11" name="TextBox 11">
            <a:extLst>
              <a:ext uri="{C183D7F6-B498-43B3-948B-1728B52AA6E4}">
                <adec:decorative xmlns:adec="http://schemas.microsoft.com/office/drawing/2017/decorative" val="1"/>
              </a:ext>
            </a:extLst>
          </p:cNvPr>
          <p:cNvSpPr txBox="1"/>
          <p:nvPr/>
        </p:nvSpPr>
        <p:spPr>
          <a:xfrm>
            <a:off x="17259300" y="9210675"/>
            <a:ext cx="152400" cy="200025"/>
          </a:xfrm>
          <a:prstGeom prst="rect">
            <a:avLst/>
          </a:prstGeom>
        </p:spPr>
        <p:txBody>
          <a:bodyPr wrap="none" lIns="0" tIns="0" rIns="0" bIns="0" rtlCol="0" anchor="t">
            <a:spAutoFit/>
          </a:bodyPr>
          <a:lstStyle/>
          <a:p>
            <a:pPr algn="ctr">
              <a:lnSpc>
                <a:spcPts val="2239"/>
              </a:lnSpc>
              <a:spcBef>
                <a:spcPct val="0"/>
              </a:spcBef>
            </a:pPr>
            <a:r>
              <a:rPr lang="en-US" sz="1599">
                <a:solidFill>
                  <a:srgbClr val="FFFFFF"/>
                </a:solidFill>
                <a:latin typeface="Semplicita Pro"/>
                <a:ea typeface="Semplicita Pro"/>
                <a:cs typeface="Semplicita Pro"/>
                <a:sym typeface="Semplicita Pro"/>
              </a:rPr>
              <a:t>4</a:t>
            </a:r>
          </a:p>
        </p:txBody>
      </p:sp>
      <p:sp>
        <p:nvSpPr>
          <p:cNvPr id="12" name="TextBox 12">
            <a:extLst>
              <a:ext uri="{C183D7F6-B498-43B3-948B-1728B52AA6E4}">
                <adec:decorative xmlns:adec="http://schemas.microsoft.com/office/drawing/2017/decorative" val="1"/>
              </a:ext>
            </a:extLst>
          </p:cNvPr>
          <p:cNvSpPr txBox="1"/>
          <p:nvPr/>
        </p:nvSpPr>
        <p:spPr>
          <a:xfrm>
            <a:off x="745228" y="9309048"/>
            <a:ext cx="3946101" cy="273932"/>
          </a:xfrm>
          <a:prstGeom prst="rect">
            <a:avLst/>
          </a:prstGeom>
        </p:spPr>
        <p:txBody>
          <a:bodyPr lIns="0" tIns="0" rIns="0" bIns="0" rtlCol="0" anchor="t">
            <a:spAutoFit/>
          </a:bodyPr>
          <a:lstStyle/>
          <a:p>
            <a:pPr marL="0" lvl="0" indent="0" algn="l">
              <a:lnSpc>
                <a:spcPts val="2116"/>
              </a:lnSpc>
              <a:spcBef>
                <a:spcPct val="0"/>
              </a:spcBef>
            </a:pPr>
            <a:r>
              <a:rPr lang="en-US" sz="1808">
                <a:solidFill>
                  <a:srgbClr val="FFFFFF"/>
                </a:solidFill>
                <a:latin typeface="Semplicita Pro"/>
                <a:ea typeface="Semplicita Pro"/>
                <a:cs typeface="Semplicita Pro"/>
                <a:sym typeface="Semplicita Pro"/>
              </a:rPr>
              <a:t>CHICHESTERCATHEDRAL.ORG.UK</a:t>
            </a: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1142"/>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745228" y="9075686"/>
            <a:ext cx="16318001" cy="0"/>
          </a:xfrm>
          <a:prstGeom prst="line">
            <a:avLst/>
          </a:prstGeom>
          <a:ln w="28575" cap="flat">
            <a:solidFill>
              <a:srgbClr val="EC5084"/>
            </a:solidFill>
            <a:prstDash val="solid"/>
            <a:headEnd type="none" w="sm" len="sm"/>
            <a:tailEnd type="none" w="sm" len="sm"/>
          </a:ln>
        </p:spPr>
        <p:txBody>
          <a:bodyPr/>
          <a:lstStyle/>
          <a:p>
            <a:endParaRPr lang="en-GB"/>
          </a:p>
        </p:txBody>
      </p:sp>
      <p:sp>
        <p:nvSpPr>
          <p:cNvPr id="3" name="AutoShape 3">
            <a:extLst>
              <a:ext uri="{C183D7F6-B498-43B3-948B-1728B52AA6E4}">
                <adec:decorative xmlns:adec="http://schemas.microsoft.com/office/drawing/2017/decorative" val="1"/>
              </a:ext>
            </a:extLst>
          </p:cNvPr>
          <p:cNvSpPr/>
          <p:nvPr/>
        </p:nvSpPr>
        <p:spPr>
          <a:xfrm>
            <a:off x="767881" y="3266564"/>
            <a:ext cx="1197412" cy="0"/>
          </a:xfrm>
          <a:prstGeom prst="line">
            <a:avLst/>
          </a:prstGeom>
          <a:ln w="57150" cap="flat">
            <a:solidFill>
              <a:srgbClr val="EC5084"/>
            </a:solidFill>
            <a:prstDash val="solid"/>
            <a:headEnd type="none" w="sm" len="sm"/>
            <a:tailEnd type="none" w="sm" len="sm"/>
          </a:ln>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a:off x="12285569" y="618420"/>
            <a:ext cx="5139367" cy="458260"/>
          </a:xfrm>
          <a:custGeom>
            <a:avLst/>
            <a:gdLst/>
            <a:ahLst/>
            <a:cxnLst/>
            <a:rect l="l" t="t" r="r" b="b"/>
            <a:pathLst>
              <a:path w="5139367" h="458260">
                <a:moveTo>
                  <a:pt x="0" y="0"/>
                </a:moveTo>
                <a:lnTo>
                  <a:pt x="5139367" y="0"/>
                </a:lnTo>
                <a:lnTo>
                  <a:pt x="5139367" y="458260"/>
                </a:lnTo>
                <a:lnTo>
                  <a:pt x="0" y="458260"/>
                </a:lnTo>
                <a:lnTo>
                  <a:pt x="0" y="0"/>
                </a:lnTo>
                <a:close/>
              </a:path>
            </a:pathLst>
          </a:custGeom>
          <a:blipFill>
            <a:blip r:embed="rId2"/>
            <a:stretch>
              <a:fillRect t="-69286" b="-69286"/>
            </a:stretch>
          </a:blipFill>
        </p:spPr>
        <p:txBody>
          <a:bodyPr/>
          <a:lstStyle/>
          <a:p>
            <a:endParaRPr lang="en-GB"/>
          </a:p>
        </p:txBody>
      </p:sp>
      <p:grpSp>
        <p:nvGrpSpPr>
          <p:cNvPr id="5" name="Group 5">
            <a:extLst>
              <a:ext uri="{C183D7F6-B498-43B3-948B-1728B52AA6E4}">
                <adec:decorative xmlns:adec="http://schemas.microsoft.com/office/drawing/2017/decorative" val="1"/>
              </a:ext>
            </a:extLst>
          </p:cNvPr>
          <p:cNvGrpSpPr/>
          <p:nvPr/>
        </p:nvGrpSpPr>
        <p:grpSpPr>
          <a:xfrm>
            <a:off x="15197257" y="2991126"/>
            <a:ext cx="3728287" cy="4584047"/>
            <a:chOff x="0" y="0"/>
            <a:chExt cx="981936" cy="1207321"/>
          </a:xfrm>
        </p:grpSpPr>
        <p:sp>
          <p:nvSpPr>
            <p:cNvPr id="6" name="Freeform 6"/>
            <p:cNvSpPr/>
            <p:nvPr/>
          </p:nvSpPr>
          <p:spPr>
            <a:xfrm>
              <a:off x="0" y="0"/>
              <a:ext cx="981936" cy="1207321"/>
            </a:xfrm>
            <a:custGeom>
              <a:avLst/>
              <a:gdLst/>
              <a:ahLst/>
              <a:cxnLst/>
              <a:rect l="l" t="t" r="r" b="b"/>
              <a:pathLst>
                <a:path w="981936" h="1207321">
                  <a:moveTo>
                    <a:pt x="0" y="0"/>
                  </a:moveTo>
                  <a:lnTo>
                    <a:pt x="981936" y="0"/>
                  </a:lnTo>
                  <a:lnTo>
                    <a:pt x="981936" y="1207321"/>
                  </a:lnTo>
                  <a:lnTo>
                    <a:pt x="0" y="1207321"/>
                  </a:lnTo>
                  <a:close/>
                </a:path>
              </a:pathLst>
            </a:custGeom>
            <a:solidFill>
              <a:srgbClr val="EC5084"/>
            </a:solidFill>
          </p:spPr>
          <p:txBody>
            <a:bodyPr/>
            <a:lstStyle/>
            <a:p>
              <a:endParaRPr lang="en-GB"/>
            </a:p>
          </p:txBody>
        </p:sp>
        <p:sp>
          <p:nvSpPr>
            <p:cNvPr id="7" name="TextBox 7"/>
            <p:cNvSpPr txBox="1"/>
            <p:nvPr/>
          </p:nvSpPr>
          <p:spPr>
            <a:xfrm>
              <a:off x="0" y="-9525"/>
              <a:ext cx="981936" cy="1216846"/>
            </a:xfrm>
            <a:prstGeom prst="rect">
              <a:avLst/>
            </a:prstGeom>
          </p:spPr>
          <p:txBody>
            <a:bodyPr lIns="50800" tIns="50800" rIns="50800" bIns="50800" rtlCol="0" anchor="ctr"/>
            <a:lstStyle/>
            <a:p>
              <a:pPr algn="ctr">
                <a:lnSpc>
                  <a:spcPts val="2340"/>
                </a:lnSpc>
              </a:pPr>
              <a:endParaRPr/>
            </a:p>
          </p:txBody>
        </p:sp>
      </p:grpSp>
      <p:sp>
        <p:nvSpPr>
          <p:cNvPr id="11" name="TextBox 11"/>
          <p:cNvSpPr txBox="1">
            <a:spLocks noGrp="1"/>
          </p:cNvSpPr>
          <p:nvPr>
            <p:ph type="title" idx="4294967295"/>
          </p:nvPr>
        </p:nvSpPr>
        <p:spPr>
          <a:xfrm>
            <a:off x="767881" y="2503015"/>
            <a:ext cx="8601959" cy="7635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668"/>
              </a:lnSpc>
              <a:spcBef>
                <a:spcPts val="0"/>
              </a:spcBef>
              <a:spcAft>
                <a:spcPts val="0"/>
              </a:spcAft>
              <a:buClrTx/>
              <a:buSzTx/>
              <a:buFontTx/>
              <a:buNone/>
              <a:tabLst/>
              <a:defRPr/>
            </a:pPr>
            <a:r>
              <a:rPr kumimoji="0" lang="en-US" sz="5783" b="1" i="0" u="none" strike="noStrike" kern="1200" cap="none" spc="-115" normalizeH="0" baseline="0" noProof="0" dirty="0">
                <a:ln>
                  <a:noFill/>
                </a:ln>
                <a:solidFill>
                  <a:srgbClr val="FEFEFE"/>
                </a:solidFill>
                <a:effectLst/>
                <a:uLnTx/>
                <a:uFillTx/>
                <a:latin typeface="Semplicita Pro Bold"/>
                <a:ea typeface="Semplicita Pro Bold"/>
                <a:cs typeface="Semplicita Pro Bold"/>
                <a:sym typeface="Semplicita Pro Bold"/>
              </a:rPr>
              <a:t>About you</a:t>
            </a:r>
          </a:p>
        </p:txBody>
      </p:sp>
      <p:grpSp>
        <p:nvGrpSpPr>
          <p:cNvPr id="8" name="Group 8" descr="A Choir Master, wearing white and red robes and glasses, faces a small group of children. His arms are outstretched as he focuses on a sheet of music, leading the Choristers in song. "/>
          <p:cNvGrpSpPr/>
          <p:nvPr/>
        </p:nvGrpSpPr>
        <p:grpSpPr>
          <a:xfrm>
            <a:off x="14317736" y="1758309"/>
            <a:ext cx="4242850" cy="5506163"/>
            <a:chOff x="0" y="0"/>
            <a:chExt cx="556998" cy="722844"/>
          </a:xfrm>
        </p:grpSpPr>
        <p:sp>
          <p:nvSpPr>
            <p:cNvPr id="9" name="Freeform 9"/>
            <p:cNvSpPr/>
            <p:nvPr/>
          </p:nvSpPr>
          <p:spPr>
            <a:xfrm>
              <a:off x="0" y="0"/>
              <a:ext cx="556998" cy="722844"/>
            </a:xfrm>
            <a:custGeom>
              <a:avLst/>
              <a:gdLst/>
              <a:ahLst/>
              <a:cxnLst/>
              <a:rect l="l" t="t" r="r" b="b"/>
              <a:pathLst>
                <a:path w="556998" h="722844">
                  <a:moveTo>
                    <a:pt x="0" y="0"/>
                  </a:moveTo>
                  <a:lnTo>
                    <a:pt x="556998" y="0"/>
                  </a:lnTo>
                  <a:lnTo>
                    <a:pt x="556998" y="722844"/>
                  </a:lnTo>
                  <a:lnTo>
                    <a:pt x="0" y="722844"/>
                  </a:lnTo>
                  <a:close/>
                </a:path>
              </a:pathLst>
            </a:custGeom>
            <a:blipFill>
              <a:blip r:embed="rId3"/>
              <a:stretch>
                <a:fillRect l="-47508" r="-47508"/>
              </a:stretch>
            </a:blipFill>
          </p:spPr>
          <p:txBody>
            <a:bodyPr/>
            <a:lstStyle/>
            <a:p>
              <a:endParaRPr lang="en-GB"/>
            </a:p>
          </p:txBody>
        </p:sp>
      </p:grpSp>
      <p:sp>
        <p:nvSpPr>
          <p:cNvPr id="10" name="TextBox 10"/>
          <p:cNvSpPr txBox="1"/>
          <p:nvPr/>
        </p:nvSpPr>
        <p:spPr>
          <a:xfrm>
            <a:off x="767881" y="3779216"/>
            <a:ext cx="6389465" cy="4280204"/>
          </a:xfrm>
          <a:prstGeom prst="rect">
            <a:avLst/>
          </a:prstGeom>
        </p:spPr>
        <p:txBody>
          <a:bodyPr lIns="0" tIns="0" rIns="0" bIns="0" rtlCol="0" anchor="t">
            <a:spAutoFit/>
          </a:bodyPr>
          <a:lstStyle/>
          <a:p>
            <a:pPr algn="l">
              <a:lnSpc>
                <a:spcPts val="2144"/>
              </a:lnSpc>
            </a:pPr>
            <a:r>
              <a:rPr lang="en-US" sz="1801" b="1" spc="-36">
                <a:solidFill>
                  <a:srgbClr val="FFFFFF"/>
                </a:solidFill>
                <a:latin typeface="Semplicita Pro Bold"/>
                <a:ea typeface="Semplicita Pro Bold"/>
                <a:cs typeface="Semplicita Pro Bold"/>
                <a:sym typeface="Semplicita Pro Bold"/>
              </a:rPr>
              <a:t>We are looking for someone who:</a:t>
            </a:r>
          </a:p>
          <a:p>
            <a:pPr algn="l">
              <a:lnSpc>
                <a:spcPts val="2144"/>
              </a:lnSpc>
            </a:pPr>
            <a:endParaRPr lang="en-US" sz="1801" b="1" spc="-36">
              <a:solidFill>
                <a:srgbClr val="FFFFFF"/>
              </a:solidFill>
              <a:latin typeface="Semplicita Pro Bold"/>
              <a:ea typeface="Semplicita Pro Bold"/>
              <a:cs typeface="Semplicita Pro Bold"/>
              <a:sym typeface="Semplicita Pro Bold"/>
            </a:endParaRPr>
          </a:p>
          <a:p>
            <a:pPr marL="389044" lvl="1" indent="-194522" algn="l">
              <a:lnSpc>
                <a:spcPts val="2144"/>
              </a:lnSpc>
              <a:buFont typeface="Arial"/>
              <a:buChar char="•"/>
            </a:pPr>
            <a:r>
              <a:rPr lang="en-US" sz="1801" spc="-36">
                <a:solidFill>
                  <a:srgbClr val="FFFFFF"/>
                </a:solidFill>
                <a:latin typeface="Semplicita Pro"/>
                <a:ea typeface="Semplicita Pro"/>
                <a:cs typeface="Semplicita Pro"/>
                <a:sym typeface="Semplicita Pro"/>
              </a:rPr>
              <a:t>is a communicant member of the Church of England;</a:t>
            </a:r>
          </a:p>
          <a:p>
            <a:pPr marL="389044" lvl="1" indent="-194522" algn="l">
              <a:lnSpc>
                <a:spcPts val="2144"/>
              </a:lnSpc>
              <a:buFont typeface="Arial"/>
              <a:buChar char="•"/>
            </a:pPr>
            <a:r>
              <a:rPr lang="en-US" sz="1801" spc="-36">
                <a:solidFill>
                  <a:srgbClr val="FFFFFF"/>
                </a:solidFill>
                <a:latin typeface="Semplicita Pro"/>
                <a:ea typeface="Semplicita Pro"/>
                <a:cs typeface="Semplicita Pro"/>
                <a:sym typeface="Semplicita Pro"/>
              </a:rPr>
              <a:t>has the aptitude to understand the complex life and work of a Cathedral and contribute to the development of our strategic plans;</a:t>
            </a:r>
          </a:p>
          <a:p>
            <a:pPr marL="389044" lvl="1" indent="-194522" algn="l">
              <a:lnSpc>
                <a:spcPts val="2144"/>
              </a:lnSpc>
              <a:buFont typeface="Arial"/>
              <a:buChar char="•"/>
            </a:pPr>
            <a:r>
              <a:rPr lang="en-US" sz="1801" spc="-36">
                <a:solidFill>
                  <a:srgbClr val="FFFFFF"/>
                </a:solidFill>
                <a:latin typeface="Semplicita Pro"/>
                <a:ea typeface="Semplicita Pro"/>
                <a:cs typeface="Semplicita Pro"/>
                <a:sym typeface="Semplicita Pro"/>
              </a:rPr>
              <a:t>is an excellent communicator, able to listen well, articulate their views clearly and support effective decision-making;</a:t>
            </a:r>
          </a:p>
          <a:p>
            <a:pPr marL="389044" lvl="1" indent="-194522" algn="l">
              <a:lnSpc>
                <a:spcPts val="2144"/>
              </a:lnSpc>
              <a:buFont typeface="Arial"/>
              <a:buChar char="•"/>
            </a:pPr>
            <a:r>
              <a:rPr lang="en-US" sz="1801" spc="-36">
                <a:solidFill>
                  <a:srgbClr val="FFFFFF"/>
                </a:solidFill>
                <a:latin typeface="Semplicita Pro"/>
                <a:ea typeface="Semplicita Pro"/>
                <a:cs typeface="Semplicita Pro"/>
                <a:sym typeface="Semplicita Pro"/>
              </a:rPr>
              <a:t>has the ability to understand, summarise and analyse reports, data and other information in order to support effective decision-making;</a:t>
            </a:r>
          </a:p>
          <a:p>
            <a:pPr marL="389044" lvl="1" indent="-194522" algn="l">
              <a:lnSpc>
                <a:spcPts val="2144"/>
              </a:lnSpc>
              <a:buFont typeface="Arial"/>
              <a:buChar char="•"/>
            </a:pPr>
            <a:r>
              <a:rPr lang="en-US" sz="1801" spc="-36">
                <a:solidFill>
                  <a:srgbClr val="FFFFFF"/>
                </a:solidFill>
                <a:latin typeface="Semplicita Pro"/>
                <a:ea typeface="Semplicita Pro"/>
                <a:cs typeface="Semplicita Pro"/>
                <a:sym typeface="Semplicita Pro"/>
              </a:rPr>
              <a:t>takes a collaborative, team-focused approach and is able to engage constructively with a wide range of people;</a:t>
            </a:r>
          </a:p>
          <a:p>
            <a:pPr marL="389044" lvl="1" indent="-194522" algn="l">
              <a:lnSpc>
                <a:spcPts val="2144"/>
              </a:lnSpc>
              <a:buFont typeface="Arial"/>
              <a:buChar char="•"/>
            </a:pPr>
            <a:r>
              <a:rPr lang="en-US" sz="1801" spc="-36">
                <a:solidFill>
                  <a:srgbClr val="FFFFFF"/>
                </a:solidFill>
                <a:latin typeface="Semplicita Pro"/>
                <a:ea typeface="Semplicita Pro"/>
                <a:cs typeface="Semplicita Pro"/>
                <a:sym typeface="Semplicita Pro"/>
              </a:rPr>
              <a:t>is confident in offering constructive challenge and sharing their views where appropriate.</a:t>
            </a:r>
          </a:p>
          <a:p>
            <a:pPr marL="0" lvl="0" indent="0" algn="l">
              <a:lnSpc>
                <a:spcPts val="2144"/>
              </a:lnSpc>
            </a:pPr>
            <a:endParaRPr lang="en-US" sz="1801" spc="-36">
              <a:solidFill>
                <a:srgbClr val="FFFFFF"/>
              </a:solidFill>
              <a:latin typeface="Semplicita Pro"/>
              <a:ea typeface="Semplicita Pro"/>
              <a:cs typeface="Semplicita Pro"/>
              <a:sym typeface="Semplicita Pro"/>
            </a:endParaRPr>
          </a:p>
        </p:txBody>
      </p:sp>
      <p:sp>
        <p:nvSpPr>
          <p:cNvPr id="12" name="TextBox 12">
            <a:extLst>
              <a:ext uri="{C183D7F6-B498-43B3-948B-1728B52AA6E4}">
                <adec:decorative xmlns:adec="http://schemas.microsoft.com/office/drawing/2017/decorative" val="1"/>
              </a:ext>
            </a:extLst>
          </p:cNvPr>
          <p:cNvSpPr txBox="1"/>
          <p:nvPr/>
        </p:nvSpPr>
        <p:spPr>
          <a:xfrm>
            <a:off x="745228" y="764318"/>
            <a:ext cx="3123052" cy="359987"/>
          </a:xfrm>
          <a:prstGeom prst="rect">
            <a:avLst/>
          </a:prstGeom>
        </p:spPr>
        <p:txBody>
          <a:bodyPr lIns="0" tIns="0" rIns="0" bIns="0" rtlCol="0" anchor="t">
            <a:spAutoFit/>
          </a:bodyPr>
          <a:lstStyle/>
          <a:p>
            <a:pPr marL="0" lvl="0" indent="0" algn="l">
              <a:lnSpc>
                <a:spcPts val="2716"/>
              </a:lnSpc>
              <a:spcBef>
                <a:spcPct val="0"/>
              </a:spcBef>
            </a:pPr>
            <a:r>
              <a:rPr lang="en-US" sz="2321">
                <a:solidFill>
                  <a:srgbClr val="FFFFFF"/>
                </a:solidFill>
                <a:latin typeface="Semplicita Pro"/>
                <a:ea typeface="Semplicita Pro"/>
                <a:cs typeface="Semplicita Pro"/>
                <a:sym typeface="Semplicita Pro"/>
              </a:rPr>
              <a:t>2026</a:t>
            </a:r>
          </a:p>
        </p:txBody>
      </p:sp>
      <p:sp>
        <p:nvSpPr>
          <p:cNvPr id="13" name="TextBox 13"/>
          <p:cNvSpPr txBox="1"/>
          <p:nvPr/>
        </p:nvSpPr>
        <p:spPr>
          <a:xfrm>
            <a:off x="7694268" y="3779216"/>
            <a:ext cx="6389465" cy="4280204"/>
          </a:xfrm>
          <a:prstGeom prst="rect">
            <a:avLst/>
          </a:prstGeom>
        </p:spPr>
        <p:txBody>
          <a:bodyPr lIns="0" tIns="0" rIns="0" bIns="0" rtlCol="0" anchor="t">
            <a:spAutoFit/>
          </a:bodyPr>
          <a:lstStyle/>
          <a:p>
            <a:pPr algn="l">
              <a:lnSpc>
                <a:spcPts val="2144"/>
              </a:lnSpc>
            </a:pPr>
            <a:r>
              <a:rPr lang="en-US" sz="1801" b="1" spc="-36">
                <a:solidFill>
                  <a:srgbClr val="FFFFFF"/>
                </a:solidFill>
                <a:latin typeface="Semplicita Pro Bold"/>
                <a:ea typeface="Semplicita Pro Bold"/>
                <a:cs typeface="Semplicita Pro Bold"/>
                <a:sym typeface="Semplicita Pro Bold"/>
              </a:rPr>
              <a:t>In addition, our leads will also have specific areas of knowledge, skills and experience:</a:t>
            </a:r>
          </a:p>
          <a:p>
            <a:pPr algn="l">
              <a:lnSpc>
                <a:spcPts val="2144"/>
              </a:lnSpc>
            </a:pPr>
            <a:endParaRPr lang="en-US" sz="1801" b="1" spc="-36">
              <a:solidFill>
                <a:srgbClr val="FFFFFF"/>
              </a:solidFill>
              <a:latin typeface="Semplicita Pro Bold"/>
              <a:ea typeface="Semplicita Pro Bold"/>
              <a:cs typeface="Semplicita Pro Bold"/>
              <a:sym typeface="Semplicita Pro Bold"/>
            </a:endParaRPr>
          </a:p>
          <a:p>
            <a:pPr marL="389044" lvl="1" indent="-194522" algn="l">
              <a:lnSpc>
                <a:spcPts val="2144"/>
              </a:lnSpc>
              <a:buFont typeface="Arial"/>
              <a:buChar char="•"/>
            </a:pPr>
            <a:r>
              <a:rPr lang="en-US" sz="1801" b="1" spc="-36">
                <a:solidFill>
                  <a:srgbClr val="FFFFFF"/>
                </a:solidFill>
                <a:latin typeface="Semplicita Pro Bold"/>
                <a:ea typeface="Semplicita Pro Bold"/>
                <a:cs typeface="Semplicita Pro Bold"/>
                <a:sym typeface="Semplicita Pro Bold"/>
              </a:rPr>
              <a:t>Safeguarding Lead</a:t>
            </a:r>
            <a:r>
              <a:rPr lang="en-US" sz="1801" spc="-36">
                <a:solidFill>
                  <a:srgbClr val="FFFFFF"/>
                </a:solidFill>
                <a:latin typeface="Semplicita Pro"/>
                <a:ea typeface="Semplicita Pro"/>
                <a:cs typeface="Semplicita Pro"/>
                <a:sym typeface="Semplicita Pro"/>
              </a:rPr>
              <a:t>: significant experience, understanding or professional exposure to safeguarding, risk management, compliance or regulatory frameworks and familiarity with the Church of England safeguarding framework or the aptitude to develop knowledge in this area quickly;</a:t>
            </a:r>
          </a:p>
          <a:p>
            <a:pPr marL="389044" lvl="1" indent="-194522" algn="l">
              <a:lnSpc>
                <a:spcPts val="2144"/>
              </a:lnSpc>
              <a:buFont typeface="Arial"/>
              <a:buChar char="•"/>
            </a:pPr>
            <a:r>
              <a:rPr lang="en-US" sz="1801" b="1" spc="-36">
                <a:solidFill>
                  <a:srgbClr val="FFFFFF"/>
                </a:solidFill>
                <a:latin typeface="Semplicita Pro Bold"/>
                <a:ea typeface="Semplicita Pro Bold"/>
                <a:cs typeface="Semplicita Pro Bold"/>
                <a:sym typeface="Semplicita Pro Bold"/>
              </a:rPr>
              <a:t>Commercial Operations Lead:</a:t>
            </a:r>
            <a:r>
              <a:rPr lang="en-US" sz="1801" spc="-36">
                <a:solidFill>
                  <a:srgbClr val="FFFFFF"/>
                </a:solidFill>
                <a:latin typeface="Semplicita Pro"/>
                <a:ea typeface="Semplicita Pro"/>
                <a:cs typeface="Semplicita Pro"/>
                <a:sym typeface="Semplicita Pro"/>
              </a:rPr>
              <a:t> commercial operations experience ideally obtained within a similar environment and ideally experience of working with volunteers; </a:t>
            </a:r>
          </a:p>
          <a:p>
            <a:pPr marL="389044" lvl="1" indent="-194522" algn="l">
              <a:lnSpc>
                <a:spcPts val="2144"/>
              </a:lnSpc>
              <a:buFont typeface="Arial"/>
              <a:buChar char="•"/>
            </a:pPr>
            <a:r>
              <a:rPr lang="en-US" sz="1801" b="1" spc="-36">
                <a:solidFill>
                  <a:srgbClr val="FFFFFF"/>
                </a:solidFill>
                <a:latin typeface="Semplicita Pro Bold"/>
                <a:ea typeface="Semplicita Pro Bold"/>
                <a:cs typeface="Semplicita Pro Bold"/>
                <a:sym typeface="Semplicita Pro Bold"/>
              </a:rPr>
              <a:t>GDPR Lead:</a:t>
            </a:r>
            <a:r>
              <a:rPr lang="en-US" sz="1801" spc="-36">
                <a:solidFill>
                  <a:srgbClr val="FFFFFF"/>
                </a:solidFill>
                <a:latin typeface="Semplicita Pro"/>
                <a:ea typeface="Semplicita Pro"/>
                <a:cs typeface="Semplicita Pro"/>
                <a:sym typeface="Semplicita Pro"/>
              </a:rPr>
              <a:t> a good understanding of relevant data protection laws and their application within a charity setting.</a:t>
            </a:r>
          </a:p>
          <a:p>
            <a:pPr marL="389044" lvl="1" indent="-194522" algn="l">
              <a:lnSpc>
                <a:spcPts val="2144"/>
              </a:lnSpc>
              <a:buFont typeface="Arial"/>
              <a:buChar char="•"/>
            </a:pPr>
            <a:r>
              <a:rPr lang="en-US" sz="1801" spc="-36">
                <a:solidFill>
                  <a:srgbClr val="FFFFFF"/>
                </a:solidFill>
                <a:latin typeface="Semplicita Pro"/>
                <a:ea typeface="Semplicita Pro"/>
                <a:cs typeface="Semplicita Pro"/>
                <a:sym typeface="Semplicita Pro"/>
              </a:rPr>
              <a:t>If you meet our person specification and are excited by this role, we would be very pleased to hear from you.</a:t>
            </a:r>
          </a:p>
          <a:p>
            <a:pPr marL="0" lvl="0" indent="0" algn="l">
              <a:lnSpc>
                <a:spcPts val="2144"/>
              </a:lnSpc>
            </a:pPr>
            <a:endParaRPr lang="en-US" sz="1801" spc="-36">
              <a:solidFill>
                <a:srgbClr val="FFFFFF"/>
              </a:solidFill>
              <a:latin typeface="Semplicita Pro"/>
              <a:ea typeface="Semplicita Pro"/>
              <a:cs typeface="Semplicita Pro"/>
              <a:sym typeface="Semplicita Pro"/>
            </a:endParaRPr>
          </a:p>
        </p:txBody>
      </p:sp>
      <p:sp>
        <p:nvSpPr>
          <p:cNvPr id="14" name="TextBox 14">
            <a:extLst>
              <a:ext uri="{C183D7F6-B498-43B3-948B-1728B52AA6E4}">
                <adec:decorative xmlns:adec="http://schemas.microsoft.com/office/drawing/2017/decorative" val="1"/>
              </a:ext>
            </a:extLst>
          </p:cNvPr>
          <p:cNvSpPr txBox="1"/>
          <p:nvPr/>
        </p:nvSpPr>
        <p:spPr>
          <a:xfrm>
            <a:off x="17259300" y="9210675"/>
            <a:ext cx="152400" cy="200025"/>
          </a:xfrm>
          <a:prstGeom prst="rect">
            <a:avLst/>
          </a:prstGeom>
        </p:spPr>
        <p:txBody>
          <a:bodyPr wrap="none" lIns="0" tIns="0" rIns="0" bIns="0" rtlCol="0" anchor="t">
            <a:spAutoFit/>
          </a:bodyPr>
          <a:lstStyle/>
          <a:p>
            <a:pPr algn="ctr">
              <a:lnSpc>
                <a:spcPts val="2239"/>
              </a:lnSpc>
              <a:spcBef>
                <a:spcPct val="0"/>
              </a:spcBef>
            </a:pPr>
            <a:r>
              <a:rPr lang="en-US" sz="1599">
                <a:solidFill>
                  <a:srgbClr val="FFFFFF"/>
                </a:solidFill>
                <a:latin typeface="Semplicita Pro"/>
                <a:ea typeface="Semplicita Pro"/>
                <a:cs typeface="Semplicita Pro"/>
                <a:sym typeface="Semplicita Pro"/>
              </a:rPr>
              <a:t>5</a:t>
            </a:r>
          </a:p>
        </p:txBody>
      </p:sp>
      <p:sp>
        <p:nvSpPr>
          <p:cNvPr id="15" name="TextBox 15">
            <a:extLst>
              <a:ext uri="{C183D7F6-B498-43B3-948B-1728B52AA6E4}">
                <adec:decorative xmlns:adec="http://schemas.microsoft.com/office/drawing/2017/decorative" val="1"/>
              </a:ext>
            </a:extLst>
          </p:cNvPr>
          <p:cNvSpPr txBox="1"/>
          <p:nvPr/>
        </p:nvSpPr>
        <p:spPr>
          <a:xfrm>
            <a:off x="745228" y="9309048"/>
            <a:ext cx="3946101" cy="273932"/>
          </a:xfrm>
          <a:prstGeom prst="rect">
            <a:avLst/>
          </a:prstGeom>
        </p:spPr>
        <p:txBody>
          <a:bodyPr lIns="0" tIns="0" rIns="0" bIns="0" rtlCol="0" anchor="t">
            <a:spAutoFit/>
          </a:bodyPr>
          <a:lstStyle/>
          <a:p>
            <a:pPr marL="0" lvl="0" indent="0" algn="l">
              <a:lnSpc>
                <a:spcPts val="2116"/>
              </a:lnSpc>
              <a:spcBef>
                <a:spcPct val="0"/>
              </a:spcBef>
            </a:pPr>
            <a:r>
              <a:rPr lang="en-US" sz="1808">
                <a:solidFill>
                  <a:srgbClr val="FFFFFF"/>
                </a:solidFill>
                <a:latin typeface="Semplicita Pro"/>
                <a:ea typeface="Semplicita Pro"/>
                <a:cs typeface="Semplicita Pro"/>
                <a:sym typeface="Semplicita Pro"/>
              </a:rPr>
              <a:t>CHICHESTERCATHEDRAL.ORG.UK</a:t>
            </a: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1142"/>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745228" y="9075686"/>
            <a:ext cx="16318001" cy="0"/>
          </a:xfrm>
          <a:prstGeom prst="line">
            <a:avLst/>
          </a:prstGeom>
          <a:ln w="28575" cap="flat">
            <a:solidFill>
              <a:srgbClr val="EC5084"/>
            </a:solidFill>
            <a:prstDash val="solid"/>
            <a:headEnd type="none" w="sm" len="sm"/>
            <a:tailEnd type="none" w="sm" len="sm"/>
          </a:ln>
        </p:spPr>
        <p:txBody>
          <a:bodyPr/>
          <a:lstStyle/>
          <a:p>
            <a:endParaRPr lang="en-GB"/>
          </a:p>
        </p:txBody>
      </p:sp>
      <p:sp>
        <p:nvSpPr>
          <p:cNvPr id="3" name="AutoShape 3">
            <a:extLst>
              <a:ext uri="{C183D7F6-B498-43B3-948B-1728B52AA6E4}">
                <adec:decorative xmlns:adec="http://schemas.microsoft.com/office/drawing/2017/decorative" val="1"/>
              </a:ext>
            </a:extLst>
          </p:cNvPr>
          <p:cNvSpPr/>
          <p:nvPr/>
        </p:nvSpPr>
        <p:spPr>
          <a:xfrm>
            <a:off x="767881" y="3019701"/>
            <a:ext cx="1197412" cy="0"/>
          </a:xfrm>
          <a:prstGeom prst="line">
            <a:avLst/>
          </a:prstGeom>
          <a:ln w="57150" cap="flat">
            <a:solidFill>
              <a:srgbClr val="EC5084"/>
            </a:solidFill>
            <a:prstDash val="solid"/>
            <a:headEnd type="none" w="sm" len="sm"/>
            <a:tailEnd type="none" w="sm" len="sm"/>
          </a:ln>
        </p:spPr>
        <p:txBody>
          <a:bodyPr/>
          <a:lstStyle/>
          <a:p>
            <a:endParaRPr lang="en-GB"/>
          </a:p>
        </p:txBody>
      </p:sp>
      <p:grpSp>
        <p:nvGrpSpPr>
          <p:cNvPr id="4" name="Group 4">
            <a:extLst>
              <a:ext uri="{C183D7F6-B498-43B3-948B-1728B52AA6E4}">
                <adec:decorative xmlns:adec="http://schemas.microsoft.com/office/drawing/2017/decorative" val="1"/>
              </a:ext>
            </a:extLst>
          </p:cNvPr>
          <p:cNvGrpSpPr/>
          <p:nvPr/>
        </p:nvGrpSpPr>
        <p:grpSpPr>
          <a:xfrm>
            <a:off x="10669944" y="-510613"/>
            <a:ext cx="5698196" cy="3999873"/>
            <a:chOff x="0" y="0"/>
            <a:chExt cx="1500759" cy="1053464"/>
          </a:xfrm>
        </p:grpSpPr>
        <p:sp>
          <p:nvSpPr>
            <p:cNvPr id="5" name="Freeform 5"/>
            <p:cNvSpPr/>
            <p:nvPr/>
          </p:nvSpPr>
          <p:spPr>
            <a:xfrm>
              <a:off x="0" y="0"/>
              <a:ext cx="1500759" cy="1053464"/>
            </a:xfrm>
            <a:custGeom>
              <a:avLst/>
              <a:gdLst/>
              <a:ahLst/>
              <a:cxnLst/>
              <a:rect l="l" t="t" r="r" b="b"/>
              <a:pathLst>
                <a:path w="1500759" h="1053464">
                  <a:moveTo>
                    <a:pt x="0" y="0"/>
                  </a:moveTo>
                  <a:lnTo>
                    <a:pt x="1500759" y="0"/>
                  </a:lnTo>
                  <a:lnTo>
                    <a:pt x="1500759" y="1053464"/>
                  </a:lnTo>
                  <a:lnTo>
                    <a:pt x="0" y="1053464"/>
                  </a:lnTo>
                  <a:close/>
                </a:path>
              </a:pathLst>
            </a:custGeom>
            <a:solidFill>
              <a:srgbClr val="EC5084"/>
            </a:solidFill>
          </p:spPr>
          <p:txBody>
            <a:bodyPr/>
            <a:lstStyle/>
            <a:p>
              <a:endParaRPr lang="en-GB"/>
            </a:p>
          </p:txBody>
        </p:sp>
        <p:sp>
          <p:nvSpPr>
            <p:cNvPr id="6" name="TextBox 6"/>
            <p:cNvSpPr txBox="1"/>
            <p:nvPr/>
          </p:nvSpPr>
          <p:spPr>
            <a:xfrm>
              <a:off x="0" y="-9525"/>
              <a:ext cx="1500759" cy="1062989"/>
            </a:xfrm>
            <a:prstGeom prst="rect">
              <a:avLst/>
            </a:prstGeom>
          </p:spPr>
          <p:txBody>
            <a:bodyPr lIns="50800" tIns="50800" rIns="50800" bIns="50800" rtlCol="0" anchor="ctr"/>
            <a:lstStyle/>
            <a:p>
              <a:pPr algn="ctr">
                <a:lnSpc>
                  <a:spcPts val="2340"/>
                </a:lnSpc>
              </a:pPr>
              <a:endParaRPr/>
            </a:p>
          </p:txBody>
        </p:sp>
      </p:grpSp>
      <p:sp>
        <p:nvSpPr>
          <p:cNvPr id="10" name="TextBox 10"/>
          <p:cNvSpPr txBox="1">
            <a:spLocks noGrp="1"/>
          </p:cNvSpPr>
          <p:nvPr>
            <p:ph type="title" idx="4294967295"/>
          </p:nvPr>
        </p:nvSpPr>
        <p:spPr>
          <a:xfrm>
            <a:off x="767881" y="2436340"/>
            <a:ext cx="8601959" cy="38537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2743"/>
              </a:lnSpc>
              <a:spcBef>
                <a:spcPts val="0"/>
              </a:spcBef>
              <a:spcAft>
                <a:spcPts val="0"/>
              </a:spcAft>
              <a:buClrTx/>
              <a:buSzTx/>
              <a:buFontTx/>
              <a:buNone/>
              <a:tabLst/>
              <a:defRPr/>
            </a:pPr>
            <a:r>
              <a:rPr kumimoji="0" lang="en-US" sz="2799" b="1" i="0" u="none" strike="noStrike" kern="1200" cap="none" spc="-55" normalizeH="0" baseline="0" noProof="0" dirty="0">
                <a:ln>
                  <a:noFill/>
                </a:ln>
                <a:solidFill>
                  <a:srgbClr val="FEFEFE"/>
                </a:solidFill>
                <a:effectLst/>
                <a:uLnTx/>
                <a:uFillTx/>
                <a:latin typeface="Semplicita Pro Bold"/>
                <a:ea typeface="Semplicita Pro Bold"/>
                <a:cs typeface="Semplicita Pro Bold"/>
                <a:sym typeface="Semplicita Pro Bold"/>
              </a:rPr>
              <a:t>Safeguarding</a:t>
            </a:r>
          </a:p>
        </p:txBody>
      </p:sp>
      <p:grpSp>
        <p:nvGrpSpPr>
          <p:cNvPr id="7" name="Group 7" descr="A collection of people view glass cases containing books and historical artefacts. This exhibition is located within the Cathedral, surrounded by stone monuments."/>
          <p:cNvGrpSpPr/>
          <p:nvPr/>
        </p:nvGrpSpPr>
        <p:grpSpPr>
          <a:xfrm>
            <a:off x="8634688" y="-211509"/>
            <a:ext cx="7239508" cy="4064271"/>
            <a:chOff x="0" y="0"/>
            <a:chExt cx="950396" cy="533554"/>
          </a:xfrm>
        </p:grpSpPr>
        <p:sp>
          <p:nvSpPr>
            <p:cNvPr id="8" name="Freeform 8"/>
            <p:cNvSpPr/>
            <p:nvPr/>
          </p:nvSpPr>
          <p:spPr>
            <a:xfrm>
              <a:off x="0" y="0"/>
              <a:ext cx="950396" cy="533554"/>
            </a:xfrm>
            <a:custGeom>
              <a:avLst/>
              <a:gdLst/>
              <a:ahLst/>
              <a:cxnLst/>
              <a:rect l="l" t="t" r="r" b="b"/>
              <a:pathLst>
                <a:path w="950396" h="533554">
                  <a:moveTo>
                    <a:pt x="0" y="0"/>
                  </a:moveTo>
                  <a:lnTo>
                    <a:pt x="950396" y="0"/>
                  </a:lnTo>
                  <a:lnTo>
                    <a:pt x="950396" y="533554"/>
                  </a:lnTo>
                  <a:lnTo>
                    <a:pt x="0" y="533554"/>
                  </a:lnTo>
                  <a:close/>
                </a:path>
              </a:pathLst>
            </a:custGeom>
            <a:blipFill>
              <a:blip r:embed="rId2"/>
              <a:stretch>
                <a:fillRect t="-9267" b="-9267"/>
              </a:stretch>
            </a:blipFill>
          </p:spPr>
          <p:txBody>
            <a:bodyPr/>
            <a:lstStyle/>
            <a:p>
              <a:endParaRPr lang="en-GB"/>
            </a:p>
          </p:txBody>
        </p:sp>
      </p:grpSp>
      <p:sp>
        <p:nvSpPr>
          <p:cNvPr id="9" name="TextBox 9"/>
          <p:cNvSpPr txBox="1"/>
          <p:nvPr/>
        </p:nvSpPr>
        <p:spPr>
          <a:xfrm>
            <a:off x="745228" y="3275872"/>
            <a:ext cx="6934718" cy="4813753"/>
          </a:xfrm>
          <a:prstGeom prst="rect">
            <a:avLst/>
          </a:prstGeom>
        </p:spPr>
        <p:txBody>
          <a:bodyPr lIns="0" tIns="0" rIns="0" bIns="0" rtlCol="0" anchor="t">
            <a:spAutoFit/>
          </a:bodyPr>
          <a:lstStyle/>
          <a:p>
            <a:pPr algn="l">
              <a:lnSpc>
                <a:spcPts val="2144"/>
              </a:lnSpc>
            </a:pPr>
            <a:r>
              <a:rPr lang="en-US" sz="1801" spc="-36">
                <a:solidFill>
                  <a:srgbClr val="FFFFFF"/>
                </a:solidFill>
                <a:latin typeface="Semplicita Pro"/>
                <a:ea typeface="Semplicita Pro"/>
                <a:cs typeface="Semplicita Pro"/>
                <a:sym typeface="Semplicita Pro"/>
              </a:rPr>
              <a:t>In accordance with Church of England’s policy, Promoting a Safer Church and the House of Bishops’ Safeguarding Policy and Practice Guidance, Chichester Cathedral is committed to the safeguarding of children, young people, and vulnerable adults who may be at risk. </a:t>
            </a:r>
          </a:p>
          <a:p>
            <a:pPr algn="l">
              <a:lnSpc>
                <a:spcPts val="2144"/>
              </a:lnSpc>
            </a:pPr>
            <a:endParaRPr lang="en-US" sz="1801" spc="-36">
              <a:solidFill>
                <a:srgbClr val="FFFFFF"/>
              </a:solidFill>
              <a:latin typeface="Semplicita Pro"/>
              <a:ea typeface="Semplicita Pro"/>
              <a:cs typeface="Semplicita Pro"/>
              <a:sym typeface="Semplicita Pro"/>
            </a:endParaRPr>
          </a:p>
          <a:p>
            <a:pPr algn="l">
              <a:lnSpc>
                <a:spcPts val="2144"/>
              </a:lnSpc>
            </a:pPr>
            <a:r>
              <a:rPr lang="en-US" sz="1801" spc="-36">
                <a:solidFill>
                  <a:srgbClr val="FFFFFF"/>
                </a:solidFill>
                <a:latin typeface="Semplicita Pro"/>
                <a:ea typeface="Semplicita Pro"/>
                <a:cs typeface="Semplicita Pro"/>
                <a:sym typeface="Semplicita Pro"/>
              </a:rPr>
              <a:t>The Cathedral works in partnership with the Diocese of Chichester to ensure that we operate in accordance with best practice at all times. </a:t>
            </a:r>
          </a:p>
          <a:p>
            <a:pPr algn="l">
              <a:lnSpc>
                <a:spcPts val="2144"/>
              </a:lnSpc>
            </a:pPr>
            <a:endParaRPr lang="en-US" sz="1801" spc="-36">
              <a:solidFill>
                <a:srgbClr val="FFFFFF"/>
              </a:solidFill>
              <a:latin typeface="Semplicita Pro"/>
              <a:ea typeface="Semplicita Pro"/>
              <a:cs typeface="Semplicita Pro"/>
              <a:sym typeface="Semplicita Pro"/>
            </a:endParaRPr>
          </a:p>
          <a:p>
            <a:pPr algn="l">
              <a:lnSpc>
                <a:spcPts val="2144"/>
              </a:lnSpc>
            </a:pPr>
            <a:r>
              <a:rPr lang="en-US" sz="1801" spc="-36">
                <a:solidFill>
                  <a:srgbClr val="FFFFFF"/>
                </a:solidFill>
                <a:latin typeface="Semplicita Pro"/>
                <a:ea typeface="Semplicita Pro"/>
                <a:cs typeface="Semplicita Pro"/>
                <a:sym typeface="Semplicita Pro"/>
              </a:rPr>
              <a:t>The care and protection of children, young people and vulnerable adults are the responsibility of the whole Cathedral community, whether clergy, staff, volunteers, contractors, or members of the congregations.  Everyone who participates in the life of the Cathedral has a role to play in promoting a safe environment for all.</a:t>
            </a:r>
          </a:p>
          <a:p>
            <a:pPr algn="l">
              <a:lnSpc>
                <a:spcPts val="2144"/>
              </a:lnSpc>
            </a:pPr>
            <a:endParaRPr lang="en-US" sz="1801" spc="-36">
              <a:solidFill>
                <a:srgbClr val="FFFFFF"/>
              </a:solidFill>
              <a:latin typeface="Semplicita Pro"/>
              <a:ea typeface="Semplicita Pro"/>
              <a:cs typeface="Semplicita Pro"/>
              <a:sym typeface="Semplicita Pro"/>
            </a:endParaRPr>
          </a:p>
          <a:p>
            <a:pPr algn="l">
              <a:lnSpc>
                <a:spcPts val="2144"/>
              </a:lnSpc>
            </a:pPr>
            <a:r>
              <a:rPr lang="en-US" sz="1801" spc="-36">
                <a:solidFill>
                  <a:srgbClr val="FFFFFF"/>
                </a:solidFill>
                <a:latin typeface="Semplicita Pro"/>
                <a:ea typeface="Semplicita Pro"/>
                <a:cs typeface="Semplicita Pro"/>
                <a:sym typeface="Semplicita Pro"/>
              </a:rPr>
              <a:t>To learn more about Safeguarding at the Cathedral </a:t>
            </a:r>
            <a:r>
              <a:rPr lang="en-US" sz="1801" u="sng" spc="-36">
                <a:solidFill>
                  <a:srgbClr val="FFFFFF"/>
                </a:solidFill>
                <a:latin typeface="Semplicita Pro"/>
                <a:ea typeface="Semplicita Pro"/>
                <a:cs typeface="Semplicita Pro"/>
                <a:sym typeface="Semplicita Pro"/>
                <a:hlinkClick r:id="rId3" tooltip="https://www.chichestercathedral.org.uk/safeguarding"/>
              </a:rPr>
              <a:t>please see our website.</a:t>
            </a:r>
          </a:p>
          <a:p>
            <a:pPr algn="l">
              <a:lnSpc>
                <a:spcPts val="2144"/>
              </a:lnSpc>
            </a:pPr>
            <a:endParaRPr lang="en-US" sz="1801" u="sng" spc="-36">
              <a:solidFill>
                <a:srgbClr val="FFFFFF"/>
              </a:solidFill>
              <a:latin typeface="Semplicita Pro"/>
              <a:ea typeface="Semplicita Pro"/>
              <a:cs typeface="Semplicita Pro"/>
              <a:sym typeface="Semplicita Pro"/>
              <a:hlinkClick r:id="rId3" tooltip="https://www.chichestercathedral.org.uk/safeguarding"/>
            </a:endParaRPr>
          </a:p>
          <a:p>
            <a:pPr marL="0" lvl="0" indent="0" algn="l">
              <a:lnSpc>
                <a:spcPts val="2144"/>
              </a:lnSpc>
            </a:pPr>
            <a:endParaRPr lang="en-US" sz="1801" u="sng" spc="-36">
              <a:solidFill>
                <a:srgbClr val="FFFFFF"/>
              </a:solidFill>
              <a:latin typeface="Semplicita Pro"/>
              <a:ea typeface="Semplicita Pro"/>
              <a:cs typeface="Semplicita Pro"/>
              <a:sym typeface="Semplicita Pro"/>
              <a:hlinkClick r:id="rId3" tooltip="https://www.chichestercathedral.org.uk/safeguarding"/>
            </a:endParaRPr>
          </a:p>
        </p:txBody>
      </p:sp>
      <p:sp>
        <p:nvSpPr>
          <p:cNvPr id="11" name="TextBox 11">
            <a:extLst>
              <a:ext uri="{C183D7F6-B498-43B3-948B-1728B52AA6E4}">
                <adec:decorative xmlns:adec="http://schemas.microsoft.com/office/drawing/2017/decorative" val="1"/>
              </a:ext>
            </a:extLst>
          </p:cNvPr>
          <p:cNvSpPr txBox="1"/>
          <p:nvPr/>
        </p:nvSpPr>
        <p:spPr>
          <a:xfrm>
            <a:off x="745228" y="764318"/>
            <a:ext cx="3123052" cy="359987"/>
          </a:xfrm>
          <a:prstGeom prst="rect">
            <a:avLst/>
          </a:prstGeom>
        </p:spPr>
        <p:txBody>
          <a:bodyPr lIns="0" tIns="0" rIns="0" bIns="0" rtlCol="0" anchor="t">
            <a:spAutoFit/>
          </a:bodyPr>
          <a:lstStyle/>
          <a:p>
            <a:pPr marL="0" lvl="0" indent="0" algn="l">
              <a:lnSpc>
                <a:spcPts val="2716"/>
              </a:lnSpc>
              <a:spcBef>
                <a:spcPct val="0"/>
              </a:spcBef>
            </a:pPr>
            <a:r>
              <a:rPr lang="en-US" sz="2321">
                <a:solidFill>
                  <a:srgbClr val="FFFFFF"/>
                </a:solidFill>
                <a:latin typeface="Semplicita Pro"/>
                <a:ea typeface="Semplicita Pro"/>
                <a:cs typeface="Semplicita Pro"/>
                <a:sym typeface="Semplicita Pro"/>
              </a:rPr>
              <a:t>2026</a:t>
            </a:r>
          </a:p>
        </p:txBody>
      </p:sp>
      <p:sp>
        <p:nvSpPr>
          <p:cNvPr id="12" name="AutoShape 12">
            <a:extLst>
              <a:ext uri="{C183D7F6-B498-43B3-948B-1728B52AA6E4}">
                <adec:decorative xmlns:adec="http://schemas.microsoft.com/office/drawing/2017/decorative" val="1"/>
              </a:ext>
            </a:extLst>
          </p:cNvPr>
          <p:cNvSpPr/>
          <p:nvPr/>
        </p:nvSpPr>
        <p:spPr>
          <a:xfrm>
            <a:off x="8657341" y="4922029"/>
            <a:ext cx="1197412" cy="0"/>
          </a:xfrm>
          <a:prstGeom prst="line">
            <a:avLst/>
          </a:prstGeom>
          <a:ln w="57150" cap="flat">
            <a:solidFill>
              <a:srgbClr val="EC5084"/>
            </a:solidFill>
            <a:prstDash val="solid"/>
            <a:headEnd type="none" w="sm" len="sm"/>
            <a:tailEnd type="none" w="sm" len="sm"/>
          </a:ln>
        </p:spPr>
        <p:txBody>
          <a:bodyPr/>
          <a:lstStyle/>
          <a:p>
            <a:endParaRPr lang="en-GB"/>
          </a:p>
        </p:txBody>
      </p:sp>
      <p:sp>
        <p:nvSpPr>
          <p:cNvPr id="14" name="TextBox 14"/>
          <p:cNvSpPr txBox="1"/>
          <p:nvPr/>
        </p:nvSpPr>
        <p:spPr>
          <a:xfrm>
            <a:off x="8657341" y="4338669"/>
            <a:ext cx="8601959" cy="385376"/>
          </a:xfrm>
          <a:prstGeom prst="rect">
            <a:avLst/>
          </a:prstGeom>
        </p:spPr>
        <p:txBody>
          <a:bodyPr lIns="0" tIns="0" rIns="0" bIns="0" rtlCol="0" anchor="t">
            <a:spAutoFit/>
          </a:bodyPr>
          <a:lstStyle/>
          <a:p>
            <a:pPr marL="0" lvl="0" indent="0" algn="l">
              <a:lnSpc>
                <a:spcPts val="2743"/>
              </a:lnSpc>
            </a:pPr>
            <a:r>
              <a:rPr lang="en-US" sz="2799" b="1" spc="-55">
                <a:solidFill>
                  <a:srgbClr val="FEFEFE"/>
                </a:solidFill>
                <a:latin typeface="Semplicita Pro Bold"/>
                <a:ea typeface="Semplicita Pro Bold"/>
                <a:cs typeface="Semplicita Pro Bold"/>
                <a:sym typeface="Semplicita Pro Bold"/>
              </a:rPr>
              <a:t>Equality &amp; Diversity </a:t>
            </a:r>
          </a:p>
        </p:txBody>
      </p:sp>
      <p:sp>
        <p:nvSpPr>
          <p:cNvPr id="13" name="TextBox 13"/>
          <p:cNvSpPr txBox="1"/>
          <p:nvPr/>
        </p:nvSpPr>
        <p:spPr>
          <a:xfrm>
            <a:off x="8634688" y="5178201"/>
            <a:ext cx="6886251" cy="3213106"/>
          </a:xfrm>
          <a:prstGeom prst="rect">
            <a:avLst/>
          </a:prstGeom>
        </p:spPr>
        <p:txBody>
          <a:bodyPr lIns="0" tIns="0" rIns="0" bIns="0" rtlCol="0" anchor="t">
            <a:spAutoFit/>
          </a:bodyPr>
          <a:lstStyle/>
          <a:p>
            <a:pPr algn="l">
              <a:lnSpc>
                <a:spcPts val="2144"/>
              </a:lnSpc>
            </a:pPr>
            <a:r>
              <a:rPr lang="en-US" sz="1801" spc="-36">
                <a:solidFill>
                  <a:srgbClr val="FFFFFF"/>
                </a:solidFill>
                <a:latin typeface="Semplicita Pro"/>
                <a:ea typeface="Semplicita Pro"/>
                <a:cs typeface="Semplicita Pro"/>
                <a:sym typeface="Semplicita Pro"/>
              </a:rPr>
              <a:t>At Chichester Cathedral we are committed to encouraging a supportive and inclusive workplace culture amongst our employee and volunteer workforce. It is our aim to ensure that if you work here or apply to work here, on either a paid or voluntary basis you will have an equal opportunity.  We are also committed to working towards an organisation workforce that is diverse and as representative of our wider community as it can be. </a:t>
            </a:r>
          </a:p>
          <a:p>
            <a:pPr algn="l">
              <a:lnSpc>
                <a:spcPts val="2144"/>
              </a:lnSpc>
            </a:pPr>
            <a:endParaRPr lang="en-US" sz="1801" spc="-36">
              <a:solidFill>
                <a:srgbClr val="FFFFFF"/>
              </a:solidFill>
              <a:latin typeface="Semplicita Pro"/>
              <a:ea typeface="Semplicita Pro"/>
              <a:cs typeface="Semplicita Pro"/>
              <a:sym typeface="Semplicita Pro"/>
            </a:endParaRPr>
          </a:p>
          <a:p>
            <a:pPr algn="l">
              <a:lnSpc>
                <a:spcPts val="2144"/>
              </a:lnSpc>
            </a:pPr>
            <a:r>
              <a:rPr lang="en-US" sz="1801" spc="-36">
                <a:solidFill>
                  <a:srgbClr val="FFFFFF"/>
                </a:solidFill>
                <a:latin typeface="Semplicita Pro"/>
                <a:ea typeface="Semplicita Pro"/>
                <a:cs typeface="Semplicita Pro"/>
                <a:sym typeface="Semplicita Pro"/>
              </a:rPr>
              <a:t>We respect and value each of our employees and volunteers and are committed to enabling you to be able to perform to the best of your abilities and to be your authentic self in</a:t>
            </a:r>
            <a:r>
              <a:rPr lang="en-US" sz="1801" u="none" spc="-36">
                <a:solidFill>
                  <a:srgbClr val="FFFFFF"/>
                </a:solidFill>
                <a:latin typeface="Semplicita Pro"/>
                <a:ea typeface="Semplicita Pro"/>
                <a:cs typeface="Semplicita Pro"/>
                <a:sym typeface="Semplicita Pro"/>
              </a:rPr>
              <a:t> </a:t>
            </a:r>
            <a:r>
              <a:rPr lang="en-US" sz="1801" spc="-36">
                <a:solidFill>
                  <a:srgbClr val="FFFFFF"/>
                </a:solidFill>
                <a:latin typeface="Semplicita Pro"/>
                <a:ea typeface="Semplicita Pro"/>
                <a:cs typeface="Semplicita Pro"/>
                <a:sym typeface="Semplicita Pro"/>
              </a:rPr>
              <a:t>th</a:t>
            </a:r>
            <a:r>
              <a:rPr lang="en-US" sz="1801" u="none" spc="-36">
                <a:solidFill>
                  <a:srgbClr val="FFFFFF"/>
                </a:solidFill>
                <a:latin typeface="Semplicita Pro"/>
                <a:ea typeface="Semplicita Pro"/>
                <a:cs typeface="Semplicita Pro"/>
                <a:sym typeface="Semplicita Pro"/>
              </a:rPr>
              <a:t>e </a:t>
            </a:r>
            <a:r>
              <a:rPr lang="en-US" sz="1801" spc="-36">
                <a:solidFill>
                  <a:srgbClr val="FFFFFF"/>
                </a:solidFill>
                <a:latin typeface="Semplicita Pro"/>
                <a:ea typeface="Semplicita Pro"/>
                <a:cs typeface="Semplicita Pro"/>
                <a:sym typeface="Semplicita Pro"/>
              </a:rPr>
              <a:t>w</a:t>
            </a:r>
            <a:r>
              <a:rPr lang="en-US" sz="1801" u="none" spc="-36">
                <a:solidFill>
                  <a:srgbClr val="FFFFFF"/>
                </a:solidFill>
                <a:latin typeface="Semplicita Pro"/>
                <a:ea typeface="Semplicita Pro"/>
                <a:cs typeface="Semplicita Pro"/>
                <a:sym typeface="Semplicita Pro"/>
              </a:rPr>
              <a:t>or</a:t>
            </a:r>
            <a:r>
              <a:rPr lang="en-US" sz="1801" spc="-36">
                <a:solidFill>
                  <a:srgbClr val="FFFFFF"/>
                </a:solidFill>
                <a:latin typeface="Semplicita Pro"/>
                <a:ea typeface="Semplicita Pro"/>
                <a:cs typeface="Semplicita Pro"/>
                <a:sym typeface="Semplicita Pro"/>
              </a:rPr>
              <a:t>kplac</a:t>
            </a:r>
            <a:r>
              <a:rPr lang="en-US" sz="1801" u="none" spc="-36">
                <a:solidFill>
                  <a:srgbClr val="FFFFFF"/>
                </a:solidFill>
                <a:latin typeface="Semplicita Pro"/>
                <a:ea typeface="Semplicita Pro"/>
                <a:cs typeface="Semplicita Pro"/>
                <a:sym typeface="Semplicita Pro"/>
              </a:rPr>
              <a:t>e.</a:t>
            </a:r>
            <a:r>
              <a:rPr lang="en-US" sz="1801" spc="-36">
                <a:solidFill>
                  <a:srgbClr val="FFFFFF"/>
                </a:solidFill>
                <a:latin typeface="Semplicita Pro"/>
                <a:ea typeface="Semplicita Pro"/>
                <a:cs typeface="Semplicita Pro"/>
                <a:sym typeface="Semplicita Pro"/>
              </a:rPr>
              <a:t> </a:t>
            </a:r>
          </a:p>
          <a:p>
            <a:pPr marL="0" lvl="0" indent="0" algn="l">
              <a:lnSpc>
                <a:spcPts val="2144"/>
              </a:lnSpc>
            </a:pPr>
            <a:endParaRPr lang="en-US" sz="1801" spc="-36">
              <a:solidFill>
                <a:srgbClr val="FFFFFF"/>
              </a:solidFill>
              <a:latin typeface="Semplicita Pro"/>
              <a:ea typeface="Semplicita Pro"/>
              <a:cs typeface="Semplicita Pro"/>
              <a:sym typeface="Semplicita Pro"/>
            </a:endParaRPr>
          </a:p>
        </p:txBody>
      </p:sp>
      <p:sp>
        <p:nvSpPr>
          <p:cNvPr id="15" name="TextBox 15">
            <a:extLst>
              <a:ext uri="{C183D7F6-B498-43B3-948B-1728B52AA6E4}">
                <adec:decorative xmlns:adec="http://schemas.microsoft.com/office/drawing/2017/decorative" val="1"/>
              </a:ext>
            </a:extLst>
          </p:cNvPr>
          <p:cNvSpPr txBox="1"/>
          <p:nvPr/>
        </p:nvSpPr>
        <p:spPr>
          <a:xfrm>
            <a:off x="17259300" y="9210675"/>
            <a:ext cx="152400" cy="200025"/>
          </a:xfrm>
          <a:prstGeom prst="rect">
            <a:avLst/>
          </a:prstGeom>
        </p:spPr>
        <p:txBody>
          <a:bodyPr wrap="none" lIns="0" tIns="0" rIns="0" bIns="0" rtlCol="0" anchor="t">
            <a:spAutoFit/>
          </a:bodyPr>
          <a:lstStyle/>
          <a:p>
            <a:pPr algn="ctr">
              <a:lnSpc>
                <a:spcPts val="2239"/>
              </a:lnSpc>
              <a:spcBef>
                <a:spcPct val="0"/>
              </a:spcBef>
            </a:pPr>
            <a:r>
              <a:rPr lang="en-US" sz="1599">
                <a:solidFill>
                  <a:srgbClr val="FFFFFF"/>
                </a:solidFill>
                <a:latin typeface="Semplicita Pro"/>
                <a:ea typeface="Semplicita Pro"/>
                <a:cs typeface="Semplicita Pro"/>
                <a:sym typeface="Semplicita Pro"/>
              </a:rPr>
              <a:t>6</a:t>
            </a:r>
          </a:p>
        </p:txBody>
      </p:sp>
      <p:sp>
        <p:nvSpPr>
          <p:cNvPr id="16" name="TextBox 16">
            <a:extLst>
              <a:ext uri="{C183D7F6-B498-43B3-948B-1728B52AA6E4}">
                <adec:decorative xmlns:adec="http://schemas.microsoft.com/office/drawing/2017/decorative" val="1"/>
              </a:ext>
            </a:extLst>
          </p:cNvPr>
          <p:cNvSpPr txBox="1"/>
          <p:nvPr/>
        </p:nvSpPr>
        <p:spPr>
          <a:xfrm>
            <a:off x="745228" y="9309048"/>
            <a:ext cx="3946101" cy="273932"/>
          </a:xfrm>
          <a:prstGeom prst="rect">
            <a:avLst/>
          </a:prstGeom>
        </p:spPr>
        <p:txBody>
          <a:bodyPr lIns="0" tIns="0" rIns="0" bIns="0" rtlCol="0" anchor="t">
            <a:spAutoFit/>
          </a:bodyPr>
          <a:lstStyle/>
          <a:p>
            <a:pPr marL="0" lvl="0" indent="0" algn="l">
              <a:lnSpc>
                <a:spcPts val="2116"/>
              </a:lnSpc>
              <a:spcBef>
                <a:spcPct val="0"/>
              </a:spcBef>
            </a:pPr>
            <a:r>
              <a:rPr lang="en-US" sz="1808">
                <a:solidFill>
                  <a:srgbClr val="FFFFFF"/>
                </a:solidFill>
                <a:latin typeface="Semplicita Pro"/>
                <a:ea typeface="Semplicita Pro"/>
                <a:cs typeface="Semplicita Pro"/>
                <a:sym typeface="Semplicita Pro"/>
              </a:rPr>
              <a:t>CHICHESTERCATHEDRAL.ORG.UK</a:t>
            </a: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1142"/>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745228" y="9075686"/>
            <a:ext cx="16318001" cy="0"/>
          </a:xfrm>
          <a:prstGeom prst="line">
            <a:avLst/>
          </a:prstGeom>
          <a:ln w="28575" cap="flat">
            <a:solidFill>
              <a:srgbClr val="EC5084"/>
            </a:solidFill>
            <a:prstDash val="solid"/>
            <a:headEnd type="none" w="sm" len="sm"/>
            <a:tailEnd type="none" w="sm" len="sm"/>
          </a:ln>
        </p:spPr>
        <p:txBody>
          <a:bodyPr/>
          <a:lstStyle/>
          <a:p>
            <a:endParaRPr lang="en-GB"/>
          </a:p>
        </p:txBody>
      </p:sp>
      <p:sp>
        <p:nvSpPr>
          <p:cNvPr id="3" name="AutoShape 3">
            <a:extLst>
              <a:ext uri="{C183D7F6-B498-43B3-948B-1728B52AA6E4}">
                <adec:decorative xmlns:adec="http://schemas.microsoft.com/office/drawing/2017/decorative" val="1"/>
              </a:ext>
            </a:extLst>
          </p:cNvPr>
          <p:cNvSpPr/>
          <p:nvPr/>
        </p:nvSpPr>
        <p:spPr>
          <a:xfrm>
            <a:off x="767881" y="3266564"/>
            <a:ext cx="1197412" cy="0"/>
          </a:xfrm>
          <a:prstGeom prst="line">
            <a:avLst/>
          </a:prstGeom>
          <a:ln w="57150" cap="flat">
            <a:solidFill>
              <a:srgbClr val="EC5084"/>
            </a:solidFill>
            <a:prstDash val="solid"/>
            <a:headEnd type="none" w="sm" len="sm"/>
            <a:tailEnd type="none" w="sm" len="sm"/>
          </a:ln>
        </p:spPr>
        <p:txBody>
          <a:bodyPr/>
          <a:lstStyle/>
          <a:p>
            <a:endParaRPr lang="en-GB"/>
          </a:p>
        </p:txBody>
      </p:sp>
      <p:sp>
        <p:nvSpPr>
          <p:cNvPr id="4" name="Freeform 4">
            <a:extLst>
              <a:ext uri="{C183D7F6-B498-43B3-948B-1728B52AA6E4}">
                <adec:decorative xmlns:adec="http://schemas.microsoft.com/office/drawing/2017/decorative" val="1"/>
              </a:ext>
            </a:extLst>
          </p:cNvPr>
          <p:cNvSpPr/>
          <p:nvPr/>
        </p:nvSpPr>
        <p:spPr>
          <a:xfrm>
            <a:off x="12285569" y="618420"/>
            <a:ext cx="5139367" cy="458260"/>
          </a:xfrm>
          <a:custGeom>
            <a:avLst/>
            <a:gdLst/>
            <a:ahLst/>
            <a:cxnLst/>
            <a:rect l="l" t="t" r="r" b="b"/>
            <a:pathLst>
              <a:path w="5139367" h="458260">
                <a:moveTo>
                  <a:pt x="0" y="0"/>
                </a:moveTo>
                <a:lnTo>
                  <a:pt x="5139367" y="0"/>
                </a:lnTo>
                <a:lnTo>
                  <a:pt x="5139367" y="458260"/>
                </a:lnTo>
                <a:lnTo>
                  <a:pt x="0" y="458260"/>
                </a:lnTo>
                <a:lnTo>
                  <a:pt x="0" y="0"/>
                </a:lnTo>
                <a:close/>
              </a:path>
            </a:pathLst>
          </a:custGeom>
          <a:blipFill>
            <a:blip r:embed="rId2"/>
            <a:stretch>
              <a:fillRect t="-69286" b="-69286"/>
            </a:stretch>
          </a:blipFill>
        </p:spPr>
        <p:txBody>
          <a:bodyPr/>
          <a:lstStyle/>
          <a:p>
            <a:endParaRPr lang="en-GB"/>
          </a:p>
        </p:txBody>
      </p:sp>
      <p:grpSp>
        <p:nvGrpSpPr>
          <p:cNvPr id="5" name="Group 5">
            <a:extLst>
              <a:ext uri="{C183D7F6-B498-43B3-948B-1728B52AA6E4}">
                <adec:decorative xmlns:adec="http://schemas.microsoft.com/office/drawing/2017/decorative" val="1"/>
              </a:ext>
            </a:extLst>
          </p:cNvPr>
          <p:cNvGrpSpPr/>
          <p:nvPr/>
        </p:nvGrpSpPr>
        <p:grpSpPr>
          <a:xfrm>
            <a:off x="9029835" y="1124305"/>
            <a:ext cx="10804466" cy="4584047"/>
            <a:chOff x="0" y="0"/>
            <a:chExt cx="2845621" cy="1207321"/>
          </a:xfrm>
        </p:grpSpPr>
        <p:sp>
          <p:nvSpPr>
            <p:cNvPr id="6" name="Freeform 6"/>
            <p:cNvSpPr/>
            <p:nvPr/>
          </p:nvSpPr>
          <p:spPr>
            <a:xfrm>
              <a:off x="0" y="0"/>
              <a:ext cx="2845621" cy="1207321"/>
            </a:xfrm>
            <a:custGeom>
              <a:avLst/>
              <a:gdLst/>
              <a:ahLst/>
              <a:cxnLst/>
              <a:rect l="l" t="t" r="r" b="b"/>
              <a:pathLst>
                <a:path w="2845621" h="1207321">
                  <a:moveTo>
                    <a:pt x="0" y="0"/>
                  </a:moveTo>
                  <a:lnTo>
                    <a:pt x="2845621" y="0"/>
                  </a:lnTo>
                  <a:lnTo>
                    <a:pt x="2845621" y="1207321"/>
                  </a:lnTo>
                  <a:lnTo>
                    <a:pt x="0" y="1207321"/>
                  </a:lnTo>
                  <a:close/>
                </a:path>
              </a:pathLst>
            </a:custGeom>
            <a:solidFill>
              <a:srgbClr val="EC5084"/>
            </a:solidFill>
          </p:spPr>
          <p:txBody>
            <a:bodyPr/>
            <a:lstStyle/>
            <a:p>
              <a:endParaRPr lang="en-GB"/>
            </a:p>
          </p:txBody>
        </p:sp>
        <p:sp>
          <p:nvSpPr>
            <p:cNvPr id="7" name="TextBox 7"/>
            <p:cNvSpPr txBox="1"/>
            <p:nvPr/>
          </p:nvSpPr>
          <p:spPr>
            <a:xfrm>
              <a:off x="0" y="-9525"/>
              <a:ext cx="2845621" cy="1216846"/>
            </a:xfrm>
            <a:prstGeom prst="rect">
              <a:avLst/>
            </a:prstGeom>
          </p:spPr>
          <p:txBody>
            <a:bodyPr lIns="50800" tIns="50800" rIns="50800" bIns="50800" rtlCol="0" anchor="ctr"/>
            <a:lstStyle/>
            <a:p>
              <a:pPr algn="ctr">
                <a:lnSpc>
                  <a:spcPts val="2340"/>
                </a:lnSpc>
              </a:pPr>
              <a:endParaRPr/>
            </a:p>
          </p:txBody>
        </p:sp>
      </p:grpSp>
      <p:sp>
        <p:nvSpPr>
          <p:cNvPr id="10" name="TextBox 10"/>
          <p:cNvSpPr txBox="1">
            <a:spLocks noGrp="1"/>
          </p:cNvSpPr>
          <p:nvPr>
            <p:ph type="title" idx="4294967295"/>
          </p:nvPr>
        </p:nvSpPr>
        <p:spPr>
          <a:xfrm>
            <a:off x="767881" y="2503015"/>
            <a:ext cx="8601959" cy="7635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668"/>
              </a:lnSpc>
              <a:spcBef>
                <a:spcPts val="0"/>
              </a:spcBef>
              <a:spcAft>
                <a:spcPts val="0"/>
              </a:spcAft>
              <a:buClrTx/>
              <a:buSzTx/>
              <a:buFontTx/>
              <a:buNone/>
              <a:tabLst/>
              <a:defRPr/>
            </a:pPr>
            <a:r>
              <a:rPr kumimoji="0" lang="en-US" sz="5783" b="1" i="0" u="none" strike="noStrike" kern="1200" cap="none" spc="-115" normalizeH="0" baseline="0" noProof="0" dirty="0">
                <a:ln>
                  <a:noFill/>
                </a:ln>
                <a:solidFill>
                  <a:srgbClr val="FEFEFE"/>
                </a:solidFill>
                <a:effectLst/>
                <a:uLnTx/>
                <a:uFillTx/>
                <a:latin typeface="Semplicita Pro Bold"/>
                <a:ea typeface="Semplicita Pro Bold"/>
                <a:cs typeface="Semplicita Pro Bold"/>
                <a:sym typeface="Semplicita Pro Bold"/>
              </a:rPr>
              <a:t>How to apply</a:t>
            </a:r>
          </a:p>
        </p:txBody>
      </p:sp>
      <p:sp>
        <p:nvSpPr>
          <p:cNvPr id="8" name="Freeform 8" descr="An image taken on Chichester Cathedral's Green. Children and families are running around, and chasing large bubbles that dominate the scene. Multi-coloured bunting stretches across the image."/>
          <p:cNvSpPr/>
          <p:nvPr/>
        </p:nvSpPr>
        <p:spPr>
          <a:xfrm>
            <a:off x="9257631" y="1387664"/>
            <a:ext cx="9300275" cy="7166590"/>
          </a:xfrm>
          <a:custGeom>
            <a:avLst/>
            <a:gdLst/>
            <a:ahLst/>
            <a:cxnLst/>
            <a:rect l="l" t="t" r="r" b="b"/>
            <a:pathLst>
              <a:path w="9300275" h="7166590">
                <a:moveTo>
                  <a:pt x="0" y="0"/>
                </a:moveTo>
                <a:lnTo>
                  <a:pt x="9300275" y="0"/>
                </a:lnTo>
                <a:lnTo>
                  <a:pt x="9300275" y="7166590"/>
                </a:lnTo>
                <a:lnTo>
                  <a:pt x="0" y="7166590"/>
                </a:lnTo>
                <a:lnTo>
                  <a:pt x="0" y="0"/>
                </a:lnTo>
                <a:close/>
              </a:path>
            </a:pathLst>
          </a:custGeom>
          <a:blipFill>
            <a:blip r:embed="rId3"/>
            <a:stretch>
              <a:fillRect l="-7556" b="-4684"/>
            </a:stretch>
          </a:blipFill>
        </p:spPr>
        <p:txBody>
          <a:bodyPr/>
          <a:lstStyle/>
          <a:p>
            <a:endParaRPr lang="en-GB"/>
          </a:p>
        </p:txBody>
      </p:sp>
      <p:sp>
        <p:nvSpPr>
          <p:cNvPr id="9" name="TextBox 9"/>
          <p:cNvSpPr txBox="1"/>
          <p:nvPr/>
        </p:nvSpPr>
        <p:spPr>
          <a:xfrm>
            <a:off x="767881" y="3779216"/>
            <a:ext cx="6694265" cy="3479881"/>
          </a:xfrm>
          <a:prstGeom prst="rect">
            <a:avLst/>
          </a:prstGeom>
        </p:spPr>
        <p:txBody>
          <a:bodyPr lIns="0" tIns="0" rIns="0" bIns="0" rtlCol="0" anchor="t">
            <a:spAutoFit/>
          </a:bodyPr>
          <a:lstStyle/>
          <a:p>
            <a:pPr algn="l">
              <a:lnSpc>
                <a:spcPts val="2144"/>
              </a:lnSpc>
            </a:pPr>
            <a:r>
              <a:rPr lang="en-US" sz="1801" spc="-36">
                <a:solidFill>
                  <a:srgbClr val="FFFFFF"/>
                </a:solidFill>
                <a:latin typeface="Semplicita Pro"/>
                <a:ea typeface="Semplicita Pro"/>
                <a:cs typeface="Semplicita Pro"/>
                <a:sym typeface="Semplicita Pro"/>
              </a:rPr>
              <a:t>Please </a:t>
            </a:r>
            <a:r>
              <a:rPr lang="en-US" sz="1801" b="1" spc="-36">
                <a:solidFill>
                  <a:srgbClr val="FFFFFF"/>
                </a:solidFill>
                <a:latin typeface="Semplicita Pro Bold"/>
                <a:ea typeface="Semplicita Pro Bold"/>
                <a:cs typeface="Semplicita Pro Bold"/>
                <a:sym typeface="Semplicita Pro Bold"/>
              </a:rPr>
              <a:t>send your CV including your supporting statement </a:t>
            </a:r>
            <a:r>
              <a:rPr lang="en-US" sz="1801" spc="-36">
                <a:solidFill>
                  <a:srgbClr val="FFFFFF"/>
                </a:solidFill>
                <a:latin typeface="Semplicita Pro"/>
                <a:ea typeface="Semplicita Pro"/>
                <a:cs typeface="Semplicita Pro"/>
                <a:sym typeface="Semplicita Pro"/>
              </a:rPr>
              <a:t>outlining how your experience makes you a suitable candidate for our role and why you would like to work for Chichester Cathedral</a:t>
            </a:r>
          </a:p>
          <a:p>
            <a:pPr algn="l">
              <a:lnSpc>
                <a:spcPts val="2144"/>
              </a:lnSpc>
            </a:pPr>
            <a:r>
              <a:rPr lang="en-US" sz="1801" spc="-36">
                <a:solidFill>
                  <a:srgbClr val="FFFFFF"/>
                </a:solidFill>
                <a:latin typeface="Semplicita Pro"/>
                <a:ea typeface="Semplicita Pro"/>
                <a:cs typeface="Semplicita Pro"/>
                <a:sym typeface="Semplicita Pro"/>
              </a:rPr>
              <a:t>to: </a:t>
            </a:r>
            <a:r>
              <a:rPr lang="en-US" sz="1801" u="sng" spc="-36">
                <a:solidFill>
                  <a:srgbClr val="FFFFFF"/>
                </a:solidFill>
                <a:latin typeface="Semplicita Pro"/>
                <a:ea typeface="Semplicita Pro"/>
                <a:cs typeface="Semplicita Pro"/>
                <a:sym typeface="Semplicita Pro"/>
                <a:hlinkClick r:id="rId4" tooltip="mailto:hr@chichestercathedral.org.uk"/>
              </a:rPr>
              <a:t>hr@chichestercathedral.org.uk </a:t>
            </a:r>
          </a:p>
          <a:p>
            <a:pPr algn="l">
              <a:lnSpc>
                <a:spcPts val="2144"/>
              </a:lnSpc>
            </a:pPr>
            <a:endParaRPr lang="en-US" sz="1801" u="sng" spc="-36">
              <a:solidFill>
                <a:srgbClr val="FFFFFF"/>
              </a:solidFill>
              <a:latin typeface="Semplicita Pro"/>
              <a:ea typeface="Semplicita Pro"/>
              <a:cs typeface="Semplicita Pro"/>
              <a:sym typeface="Semplicita Pro"/>
              <a:hlinkClick r:id="rId4" tooltip="mailto:hr@chichestercathedral.org.uk"/>
            </a:endParaRPr>
          </a:p>
          <a:p>
            <a:pPr algn="l">
              <a:lnSpc>
                <a:spcPts val="2144"/>
              </a:lnSpc>
            </a:pPr>
            <a:r>
              <a:rPr lang="en-US" sz="1801" i="1" spc="-36">
                <a:solidFill>
                  <a:srgbClr val="FFFFFF"/>
                </a:solidFill>
                <a:latin typeface="Semplicita Pro Italics"/>
                <a:ea typeface="Semplicita Pro Italics"/>
                <a:cs typeface="Semplicita Pro Italics"/>
                <a:sym typeface="Semplicita Pro Italics"/>
              </a:rPr>
              <a:t>Please note that if you are selected or interview, you will be required to complete an amended application form in line with the Church of England’s safer recruitment practice. </a:t>
            </a:r>
          </a:p>
          <a:p>
            <a:pPr algn="l">
              <a:lnSpc>
                <a:spcPts val="2144"/>
              </a:lnSpc>
            </a:pPr>
            <a:endParaRPr lang="en-US" sz="1801" i="1" spc="-36">
              <a:solidFill>
                <a:srgbClr val="FFFFFF"/>
              </a:solidFill>
              <a:latin typeface="Semplicita Pro Italics"/>
              <a:ea typeface="Semplicita Pro Italics"/>
              <a:cs typeface="Semplicita Pro Italics"/>
              <a:sym typeface="Semplicita Pro Italics"/>
            </a:endParaRPr>
          </a:p>
          <a:p>
            <a:pPr algn="l">
              <a:lnSpc>
                <a:spcPts val="2144"/>
              </a:lnSpc>
            </a:pPr>
            <a:r>
              <a:rPr lang="en-US" sz="1801" b="1" spc="-36">
                <a:solidFill>
                  <a:srgbClr val="FFFFFF"/>
                </a:solidFill>
                <a:latin typeface="Semplicita Pro Bold"/>
                <a:ea typeface="Semplicita Pro Bold"/>
                <a:cs typeface="Semplicita Pro Bold"/>
                <a:sym typeface="Semplicita Pro Bold"/>
              </a:rPr>
              <a:t>Key dates:</a:t>
            </a:r>
          </a:p>
          <a:p>
            <a:pPr marL="389044" lvl="1" indent="-194522" algn="l">
              <a:lnSpc>
                <a:spcPts val="2144"/>
              </a:lnSpc>
              <a:buFont typeface="Arial"/>
              <a:buChar char="•"/>
            </a:pPr>
            <a:r>
              <a:rPr lang="en-US" sz="1801" spc="-36">
                <a:solidFill>
                  <a:srgbClr val="FFFFFF"/>
                </a:solidFill>
                <a:latin typeface="Semplicita Pro"/>
                <a:ea typeface="Semplicita Pro"/>
                <a:cs typeface="Semplicita Pro"/>
                <a:sym typeface="Semplicita Pro"/>
              </a:rPr>
              <a:t>The closing date for applications is 9.00am on 17/08/2026</a:t>
            </a:r>
          </a:p>
          <a:p>
            <a:pPr marL="389044" lvl="1" indent="-194522" algn="l">
              <a:lnSpc>
                <a:spcPts val="2144"/>
              </a:lnSpc>
              <a:buFont typeface="Arial"/>
              <a:buChar char="•"/>
            </a:pPr>
            <a:r>
              <a:rPr lang="en-US" sz="1801" spc="-36">
                <a:solidFill>
                  <a:srgbClr val="FFFFFF"/>
                </a:solidFill>
                <a:latin typeface="Semplicita Pro"/>
                <a:ea typeface="Semplicita Pro"/>
                <a:cs typeface="Semplicita Pro"/>
                <a:sym typeface="Semplicita Pro"/>
              </a:rPr>
              <a:t>Interviews will take place in person in Chichester on 02/09/2026</a:t>
            </a:r>
          </a:p>
          <a:p>
            <a:pPr marL="0" lvl="0" indent="0" algn="l">
              <a:lnSpc>
                <a:spcPts val="2144"/>
              </a:lnSpc>
            </a:pPr>
            <a:endParaRPr lang="en-US" sz="1801" spc="-36">
              <a:solidFill>
                <a:srgbClr val="FFFFFF"/>
              </a:solidFill>
              <a:latin typeface="Semplicita Pro"/>
              <a:ea typeface="Semplicita Pro"/>
              <a:cs typeface="Semplicita Pro"/>
              <a:sym typeface="Semplicita Pro"/>
            </a:endParaRPr>
          </a:p>
        </p:txBody>
      </p:sp>
      <p:sp>
        <p:nvSpPr>
          <p:cNvPr id="11" name="TextBox 11">
            <a:extLst>
              <a:ext uri="{C183D7F6-B498-43B3-948B-1728B52AA6E4}">
                <adec:decorative xmlns:adec="http://schemas.microsoft.com/office/drawing/2017/decorative" val="1"/>
              </a:ext>
            </a:extLst>
          </p:cNvPr>
          <p:cNvSpPr txBox="1"/>
          <p:nvPr/>
        </p:nvSpPr>
        <p:spPr>
          <a:xfrm>
            <a:off x="745228" y="764318"/>
            <a:ext cx="3123052" cy="359987"/>
          </a:xfrm>
          <a:prstGeom prst="rect">
            <a:avLst/>
          </a:prstGeom>
        </p:spPr>
        <p:txBody>
          <a:bodyPr lIns="0" tIns="0" rIns="0" bIns="0" rtlCol="0" anchor="t">
            <a:spAutoFit/>
          </a:bodyPr>
          <a:lstStyle/>
          <a:p>
            <a:pPr marL="0" lvl="0" indent="0" algn="l">
              <a:lnSpc>
                <a:spcPts val="2716"/>
              </a:lnSpc>
              <a:spcBef>
                <a:spcPct val="0"/>
              </a:spcBef>
            </a:pPr>
            <a:r>
              <a:rPr lang="en-US" sz="2321">
                <a:solidFill>
                  <a:srgbClr val="FFFFFF"/>
                </a:solidFill>
                <a:latin typeface="Semplicita Pro"/>
                <a:ea typeface="Semplicita Pro"/>
                <a:cs typeface="Semplicita Pro"/>
                <a:sym typeface="Semplicita Pro"/>
              </a:rPr>
              <a:t>2026</a:t>
            </a:r>
          </a:p>
        </p:txBody>
      </p:sp>
      <p:sp>
        <p:nvSpPr>
          <p:cNvPr id="12" name="TextBox 12"/>
          <p:cNvSpPr txBox="1"/>
          <p:nvPr/>
        </p:nvSpPr>
        <p:spPr>
          <a:xfrm>
            <a:off x="767881" y="7516346"/>
            <a:ext cx="8080202" cy="1078911"/>
          </a:xfrm>
          <a:prstGeom prst="rect">
            <a:avLst/>
          </a:prstGeom>
        </p:spPr>
        <p:txBody>
          <a:bodyPr lIns="0" tIns="0" rIns="0" bIns="0" rtlCol="0" anchor="t">
            <a:spAutoFit/>
          </a:bodyPr>
          <a:lstStyle/>
          <a:p>
            <a:pPr algn="l">
              <a:lnSpc>
                <a:spcPts val="2144"/>
              </a:lnSpc>
            </a:pPr>
            <a:r>
              <a:rPr lang="en-US" sz="1801" b="1" spc="-36">
                <a:solidFill>
                  <a:srgbClr val="FFFFFF"/>
                </a:solidFill>
                <a:latin typeface="Semplicita Pro Bold"/>
                <a:ea typeface="Semplicita Pro Bold"/>
                <a:cs typeface="Semplicita Pro Bold"/>
                <a:sym typeface="Semplicita Pro Bold"/>
              </a:rPr>
              <a:t>If you wish to discuss this role, please email: </a:t>
            </a:r>
            <a:r>
              <a:rPr lang="en-US" sz="1801" u="sng" spc="-36">
                <a:solidFill>
                  <a:srgbClr val="FFFFFF"/>
                </a:solidFill>
                <a:latin typeface="Semplicita Pro"/>
                <a:ea typeface="Semplicita Pro"/>
                <a:cs typeface="Semplicita Pro"/>
                <a:sym typeface="Semplicita Pro"/>
                <a:hlinkClick r:id="rId5" tooltip="mailto:louise.smith@chichestercathedral.org.uk"/>
              </a:rPr>
              <a:t>louise.smith@chichestercathedral.org.uk</a:t>
            </a:r>
            <a:r>
              <a:rPr lang="en-US" sz="1801" b="1" spc="-36">
                <a:solidFill>
                  <a:srgbClr val="FFFFFF"/>
                </a:solidFill>
                <a:latin typeface="Semplicita Pro Bold"/>
                <a:ea typeface="Semplicita Pro Bold"/>
                <a:cs typeface="Semplicita Pro Bold"/>
                <a:sym typeface="Semplicita Pro Bold"/>
              </a:rPr>
              <a:t> to arrange a convenient time for discussion with a current Chapter member.</a:t>
            </a:r>
          </a:p>
          <a:p>
            <a:pPr marL="0" lvl="0" indent="0" algn="l">
              <a:lnSpc>
                <a:spcPts val="2144"/>
              </a:lnSpc>
            </a:pPr>
            <a:endParaRPr lang="en-US" sz="1801" b="1" spc="-36">
              <a:solidFill>
                <a:srgbClr val="FFFFFF"/>
              </a:solidFill>
              <a:latin typeface="Semplicita Pro Bold"/>
              <a:ea typeface="Semplicita Pro Bold"/>
              <a:cs typeface="Semplicita Pro Bold"/>
              <a:sym typeface="Semplicita Pro Bold"/>
            </a:endParaRPr>
          </a:p>
        </p:txBody>
      </p:sp>
      <p:sp>
        <p:nvSpPr>
          <p:cNvPr id="13" name="TextBox 13">
            <a:extLst>
              <a:ext uri="{C183D7F6-B498-43B3-948B-1728B52AA6E4}">
                <adec:decorative xmlns:adec="http://schemas.microsoft.com/office/drawing/2017/decorative" val="1"/>
              </a:ext>
            </a:extLst>
          </p:cNvPr>
          <p:cNvSpPr txBox="1"/>
          <p:nvPr/>
        </p:nvSpPr>
        <p:spPr>
          <a:xfrm>
            <a:off x="17259300" y="9210675"/>
            <a:ext cx="152400" cy="200025"/>
          </a:xfrm>
          <a:prstGeom prst="rect">
            <a:avLst/>
          </a:prstGeom>
        </p:spPr>
        <p:txBody>
          <a:bodyPr wrap="none" lIns="0" tIns="0" rIns="0" bIns="0" rtlCol="0" anchor="t">
            <a:spAutoFit/>
          </a:bodyPr>
          <a:lstStyle/>
          <a:p>
            <a:pPr algn="ctr">
              <a:lnSpc>
                <a:spcPts val="2239"/>
              </a:lnSpc>
              <a:spcBef>
                <a:spcPct val="0"/>
              </a:spcBef>
            </a:pPr>
            <a:r>
              <a:rPr lang="en-US" sz="1599">
                <a:solidFill>
                  <a:srgbClr val="FFFFFF"/>
                </a:solidFill>
                <a:latin typeface="Semplicita Pro"/>
                <a:ea typeface="Semplicita Pro"/>
                <a:cs typeface="Semplicita Pro"/>
                <a:sym typeface="Semplicita Pro"/>
              </a:rPr>
              <a:t>7</a:t>
            </a:r>
          </a:p>
        </p:txBody>
      </p:sp>
      <p:sp>
        <p:nvSpPr>
          <p:cNvPr id="14" name="TextBox 14">
            <a:extLst>
              <a:ext uri="{C183D7F6-B498-43B3-948B-1728B52AA6E4}">
                <adec:decorative xmlns:adec="http://schemas.microsoft.com/office/drawing/2017/decorative" val="1"/>
              </a:ext>
            </a:extLst>
          </p:cNvPr>
          <p:cNvSpPr txBox="1"/>
          <p:nvPr/>
        </p:nvSpPr>
        <p:spPr>
          <a:xfrm>
            <a:off x="745228" y="9309048"/>
            <a:ext cx="3946101" cy="273932"/>
          </a:xfrm>
          <a:prstGeom prst="rect">
            <a:avLst/>
          </a:prstGeom>
        </p:spPr>
        <p:txBody>
          <a:bodyPr lIns="0" tIns="0" rIns="0" bIns="0" rtlCol="0" anchor="t">
            <a:spAutoFit/>
          </a:bodyPr>
          <a:lstStyle/>
          <a:p>
            <a:pPr marL="0" lvl="0" indent="0" algn="l">
              <a:lnSpc>
                <a:spcPts val="2116"/>
              </a:lnSpc>
              <a:spcBef>
                <a:spcPct val="0"/>
              </a:spcBef>
            </a:pPr>
            <a:r>
              <a:rPr lang="en-US" sz="1808">
                <a:solidFill>
                  <a:srgbClr val="FFFFFF"/>
                </a:solidFill>
                <a:latin typeface="Semplicita Pro"/>
                <a:ea typeface="Semplicita Pro"/>
                <a:cs typeface="Semplicita Pro"/>
                <a:sym typeface="Semplicita Pro"/>
              </a:rPr>
              <a:t>CHICHESTERCATHEDRAL.ORG.UK</a:t>
            </a: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1469</Words>
  <Application>Microsoft Office PowerPoint</Application>
  <PresentationFormat>Custom</PresentationFormat>
  <Paragraphs>96</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Semplicita Pro Italics</vt:lpstr>
      <vt:lpstr>Albertus Medium</vt:lpstr>
      <vt:lpstr>Semplicita Pro Bold</vt:lpstr>
      <vt:lpstr>Arial</vt:lpstr>
      <vt:lpstr>Semplicita Pro</vt:lpstr>
      <vt:lpstr>Calibri</vt:lpstr>
      <vt:lpstr>Office Theme</vt:lpstr>
      <vt:lpstr>CHICHESTER</vt:lpstr>
      <vt:lpstr>About us</vt:lpstr>
      <vt:lpstr>About the vacancies</vt:lpstr>
      <vt:lpstr>Your responsibilities</vt:lpstr>
      <vt:lpstr>About you</vt:lpstr>
      <vt:lpstr>Safeguarding</vt:lpstr>
      <vt:lpstr>How to apply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Template 2026</dc:title>
  <dc:creator>Oliver Tubb</dc:creator>
  <cp:lastModifiedBy>Oliver Tubb</cp:lastModifiedBy>
  <cp:revision>2</cp:revision>
  <dcterms:created xsi:type="dcterms:W3CDTF">2006-08-16T00:00:00Z</dcterms:created>
  <dcterms:modified xsi:type="dcterms:W3CDTF">2026-07-06T09:59:51Z</dcterms:modified>
  <dc:identifier>DAHOVKs0NcY</dc:identifier>
</cp:coreProperties>
</file>